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3" r:id="rId4"/>
  </p:sldMasterIdLst>
  <p:notesMasterIdLst>
    <p:notesMasterId r:id="rId23"/>
  </p:notesMasterIdLst>
  <p:sldIdLst>
    <p:sldId id="340" r:id="rId5"/>
    <p:sldId id="360" r:id="rId6"/>
    <p:sldId id="341" r:id="rId7"/>
    <p:sldId id="344" r:id="rId8"/>
    <p:sldId id="345" r:id="rId9"/>
    <p:sldId id="258" r:id="rId10"/>
    <p:sldId id="346" r:id="rId11"/>
    <p:sldId id="260" r:id="rId12"/>
    <p:sldId id="359" r:id="rId13"/>
    <p:sldId id="347" r:id="rId14"/>
    <p:sldId id="348" r:id="rId15"/>
    <p:sldId id="353" r:id="rId16"/>
    <p:sldId id="352" r:id="rId17"/>
    <p:sldId id="354" r:id="rId18"/>
    <p:sldId id="350" r:id="rId19"/>
    <p:sldId id="355" r:id="rId20"/>
    <p:sldId id="356" r:id="rId21"/>
    <p:sldId id="358" r:id="rId22"/>
  </p:sldIdLst>
  <p:sldSz cx="9144000" cy="5143500" type="screen16x9"/>
  <p:notesSz cx="6858000" cy="9144000"/>
  <p:embeddedFontLst>
    <p:embeddedFont>
      <p:font typeface="DM Sans" pitchFamily="2" charset="0"/>
      <p:regular r:id="rId24"/>
      <p:bold r:id="rId25"/>
      <p:italic r:id="rId26"/>
      <p:boldItalic r:id="rId27"/>
    </p:embeddedFont>
    <p:embeddedFont>
      <p:font typeface="Figtree" panose="020B0604020202020204" charset="0"/>
      <p:regular r:id="rId28"/>
      <p:bold r:id="rId29"/>
      <p:italic r:id="rId30"/>
      <p:boldItalic r:id="rId31"/>
    </p:embeddedFont>
    <p:embeddedFont>
      <p:font typeface="Nunito Light" pitchFamily="2" charset="0"/>
      <p:regular r:id="rId32"/>
      <p: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BA741DD-7D6B-4840-A46F-0B5FFE5E8A97}">
  <a:tblStyle styleId="{DBA741DD-7D6B-4840-A46F-0B5FFE5E8A9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BD3AAD7-A4D5-46CF-A2CC-83B5015FA01B}"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53"/>
    <p:restoredTop sz="94658"/>
  </p:normalViewPr>
  <p:slideViewPr>
    <p:cSldViewPr snapToGrid="0">
      <p:cViewPr varScale="1">
        <p:scale>
          <a:sx n="123" d="100"/>
          <a:sy n="123" d="100"/>
        </p:scale>
        <p:origin x="206" y="82"/>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3.fntdata"/><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2.fntdata"/><Relationship Id="rId33" Type="http://schemas.openxmlformats.org/officeDocument/2006/relationships/font" Target="fonts/font10.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6.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1.fntdata"/><Relationship Id="rId32" Type="http://schemas.openxmlformats.org/officeDocument/2006/relationships/font" Target="fonts/font9.fntdata"/><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8.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n-IE"/>
          </a:p>
        </p:txBody>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IE"/>
          </a:p>
        </p:txBody>
      </p:sp>
      <p:sp>
        <p:nvSpPr>
          <p:cNvPr id="3" name="Notes Placeholder 2"/>
          <p:cNvSpPr>
            <a:spLocks noGrp="1"/>
          </p:cNvSpPr>
          <p:nvPr>
            <p:ph type="body" idx="1"/>
          </p:nvPr>
        </p:nvSpPr>
        <p:spPr/>
        <p:txBody>
          <a:bodyPr/>
          <a:lstStyle/>
          <a:p>
            <a:pPr marL="158750" indent="0">
              <a:buNone/>
            </a:pP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05FB28-24AF-3036-2875-17AEF65F1B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77AA98-DDCB-C884-BAAE-BECC1A212FF7}"/>
              </a:ext>
            </a:extLst>
          </p:cNvPr>
          <p:cNvSpPr>
            <a:spLocks noGrp="1" noRot="1" noChangeAspect="1"/>
          </p:cNvSpPr>
          <p:nvPr>
            <p:ph type="sldImg"/>
          </p:nvPr>
        </p:nvSpPr>
        <p:spPr>
          <a:xfrm>
            <a:off x="381000" y="685800"/>
            <a:ext cx="6096000" cy="3429000"/>
          </a:xfrm>
        </p:spPr>
        <p:txBody>
          <a:bodyPr/>
          <a:lstStyle/>
          <a:p>
            <a:endParaRPr lang="en-IE"/>
          </a:p>
        </p:txBody>
      </p:sp>
      <p:sp>
        <p:nvSpPr>
          <p:cNvPr id="3" name="Notes Placeholder 2">
            <a:extLst>
              <a:ext uri="{FF2B5EF4-FFF2-40B4-BE49-F238E27FC236}">
                <a16:creationId xmlns:a16="http://schemas.microsoft.com/office/drawing/2014/main" id="{FABEC1CB-D0DD-572F-6077-ADFBFB95CDB3}"/>
              </a:ext>
            </a:extLst>
          </p:cNvPr>
          <p:cNvSpPr>
            <a:spLocks noGrp="1"/>
          </p:cNvSpPr>
          <p:nvPr>
            <p:ph type="body" idx="1"/>
          </p:nvPr>
        </p:nvSpPr>
        <p:spPr/>
        <p:txBody>
          <a:bodyPr/>
          <a:lstStyle/>
          <a:p>
            <a:pPr marL="158750" indent="0">
              <a:buNone/>
            </a:pPr>
            <a:endParaRPr lang="en-US" dirty="0"/>
          </a:p>
        </p:txBody>
      </p:sp>
      <p:sp>
        <p:nvSpPr>
          <p:cNvPr id="4" name="Slide Number Placeholder 3">
            <a:extLst>
              <a:ext uri="{FF2B5EF4-FFF2-40B4-BE49-F238E27FC236}">
                <a16:creationId xmlns:a16="http://schemas.microsoft.com/office/drawing/2014/main" id="{3BB45625-1D3D-677D-8BA8-D7CCD64B7EE2}"/>
              </a:ext>
            </a:extLst>
          </p:cNvPr>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215039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BCE5B-AA17-F810-FF27-D4348AB8A5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49D71F-D421-0A4A-5342-77DB2D2CD2EE}"/>
              </a:ext>
            </a:extLst>
          </p:cNvPr>
          <p:cNvSpPr>
            <a:spLocks noGrp="1" noRot="1" noChangeAspect="1"/>
          </p:cNvSpPr>
          <p:nvPr>
            <p:ph type="sldImg"/>
          </p:nvPr>
        </p:nvSpPr>
        <p:spPr>
          <a:xfrm>
            <a:off x="381000" y="685800"/>
            <a:ext cx="6096000" cy="3429000"/>
          </a:xfrm>
        </p:spPr>
        <p:txBody>
          <a:bodyPr/>
          <a:lstStyle/>
          <a:p>
            <a:endParaRPr lang="en-IE"/>
          </a:p>
        </p:txBody>
      </p:sp>
      <p:sp>
        <p:nvSpPr>
          <p:cNvPr id="3" name="Notes Placeholder 2">
            <a:extLst>
              <a:ext uri="{FF2B5EF4-FFF2-40B4-BE49-F238E27FC236}">
                <a16:creationId xmlns:a16="http://schemas.microsoft.com/office/drawing/2014/main" id="{990FF69A-BB60-3278-D26B-62E8023A610A}"/>
              </a:ext>
            </a:extLst>
          </p:cNvPr>
          <p:cNvSpPr>
            <a:spLocks noGrp="1"/>
          </p:cNvSpPr>
          <p:nvPr>
            <p:ph type="body" idx="1"/>
          </p:nvPr>
        </p:nvSpPr>
        <p:spPr/>
        <p:txBody>
          <a:bodyPr/>
          <a:lstStyle/>
          <a:p>
            <a:r>
              <a:rPr lang="en-US" dirty="0"/>
              <a:t>Over the past few months, through four intensive sessions, we've been mapping the landscape of Global Citizenship Education across the island of Ireland. </a:t>
            </a:r>
          </a:p>
        </p:txBody>
      </p:sp>
      <p:sp>
        <p:nvSpPr>
          <p:cNvPr id="4" name="Slide Number Placeholder 3">
            <a:extLst>
              <a:ext uri="{FF2B5EF4-FFF2-40B4-BE49-F238E27FC236}">
                <a16:creationId xmlns:a16="http://schemas.microsoft.com/office/drawing/2014/main" id="{3939DD25-D25D-DC59-2B19-438D82F914B4}"/>
              </a:ext>
            </a:extLst>
          </p:cNvPr>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2855127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IE"/>
          </a:p>
        </p:txBody>
      </p:sp>
      <p:sp>
        <p:nvSpPr>
          <p:cNvPr id="3" name="Notes Placeholder 2"/>
          <p:cNvSpPr>
            <a:spLocks noGrp="1"/>
          </p:cNvSpPr>
          <p:nvPr>
            <p:ph type="body" idx="1"/>
          </p:nvPr>
        </p:nvSpPr>
        <p:spPr/>
        <p:txBody>
          <a:bodyPr/>
          <a:lstStyle/>
          <a:p>
            <a:pPr marL="158750" indent="0">
              <a:buNone/>
            </a:pP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227F4-7F60-D401-836C-139802C131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4022FD-5063-9347-CE7C-CB80EB635962}"/>
              </a:ext>
            </a:extLst>
          </p:cNvPr>
          <p:cNvSpPr>
            <a:spLocks noGrp="1" noRot="1" noChangeAspect="1"/>
          </p:cNvSpPr>
          <p:nvPr>
            <p:ph type="sldImg"/>
          </p:nvPr>
        </p:nvSpPr>
        <p:spPr>
          <a:xfrm>
            <a:off x="381000" y="685800"/>
            <a:ext cx="6096000" cy="3429000"/>
          </a:xfrm>
        </p:spPr>
        <p:txBody>
          <a:bodyPr/>
          <a:lstStyle/>
          <a:p>
            <a:endParaRPr lang="en-IE"/>
          </a:p>
        </p:txBody>
      </p:sp>
      <p:sp>
        <p:nvSpPr>
          <p:cNvPr id="3" name="Notes Placeholder 2">
            <a:extLst>
              <a:ext uri="{FF2B5EF4-FFF2-40B4-BE49-F238E27FC236}">
                <a16:creationId xmlns:a16="http://schemas.microsoft.com/office/drawing/2014/main" id="{D90AD97F-8AD4-CB39-6A71-4BFB750B50C7}"/>
              </a:ext>
            </a:extLst>
          </p:cNvPr>
          <p:cNvSpPr>
            <a:spLocks noGrp="1"/>
          </p:cNvSpPr>
          <p:nvPr>
            <p:ph type="body" idx="1"/>
          </p:nvPr>
        </p:nvSpPr>
        <p:spPr/>
        <p:txBody>
          <a:bodyPr/>
          <a:lstStyle/>
          <a:p>
            <a:r>
              <a:rPr lang="en-US" dirty="0"/>
              <a:t>We're at a timely moment. The NI Curriculum Review creates a tight window—just 10 months—to influence how GCE is embedded in the new framework. This aligns with Vision 2030's positioning of GCE as a principal component of the Shared Island Initiative, and the timing of Irish Aid's strategy renewal. Importantly, GCE offers concrete answers to the challenges we're facing today: violence, far-right movements, and the climate crisis.</a:t>
            </a:r>
          </a:p>
        </p:txBody>
      </p:sp>
      <p:sp>
        <p:nvSpPr>
          <p:cNvPr id="4" name="Slide Number Placeholder 3">
            <a:extLst>
              <a:ext uri="{FF2B5EF4-FFF2-40B4-BE49-F238E27FC236}">
                <a16:creationId xmlns:a16="http://schemas.microsoft.com/office/drawing/2014/main" id="{3C33BEAD-5D65-5690-3CC4-B87EA5C5D764}"/>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4119196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IE"/>
          </a:p>
        </p:txBody>
      </p:sp>
      <p:sp>
        <p:nvSpPr>
          <p:cNvPr id="3" name="Notes Placeholder 2"/>
          <p:cNvSpPr>
            <a:spLocks noGrp="1"/>
          </p:cNvSpPr>
          <p:nvPr>
            <p:ph type="body" idx="1"/>
          </p:nvPr>
        </p:nvSpPr>
        <p:spPr/>
        <p:txBody>
          <a:bodyPr/>
          <a:lstStyle/>
          <a:p>
            <a:r>
              <a:rPr lang="en-US" dirty="0"/>
              <a:t>We need to be honest about where we're starting from. This isn't a simple collaboration between equals. ROI has an established GCE strategy, dedicated funding, national coordination through IDEA, and active networks. NIhas none of these. There's no government funding, no ministerial portfolio, and GCE is largely absent from public discourse. The sector is small and under-resourced. This isn't a criticism, it's the reality we must acknowledge as we design our approach. We're not just collaborating; we're bridging fundamentally different starting points.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IE"/>
          </a:p>
        </p:txBody>
      </p:sp>
      <p:sp>
        <p:nvSpPr>
          <p:cNvPr id="3" name="Notes Placeholder 2"/>
          <p:cNvSpPr>
            <a:spLocks noGrp="1"/>
          </p:cNvSpPr>
          <p:nvPr>
            <p:ph type="body" idx="1"/>
          </p:nvPr>
        </p:nvSpPr>
        <p:spPr/>
        <p:txBody>
          <a:bodyPr/>
          <a:lstStyle/>
          <a:p>
            <a:r>
              <a:rPr lang="en-US" dirty="0"/>
              <a:t>Through our sessions, a strategic framework has emerged with four interdependent pillars. Each pillar matters, but critically, they all connect. You can't solve funding without addressing policy. You can't embed curriculum without partnerships. And here's the challenge we must face, it's not just about what we ask governments to do. What must we as GCE organisations do differently? How do we move beyond territorial approaches? How do we build our own capacity for sustained engagement?</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IE"/>
          </a:p>
        </p:txBody>
      </p:sp>
      <p:sp>
        <p:nvSpPr>
          <p:cNvPr id="3" name="Notes Placeholder 2"/>
          <p:cNvSpPr>
            <a:spLocks noGrp="1"/>
          </p:cNvSpPr>
          <p:nvPr>
            <p:ph type="body" idx="1"/>
          </p:nvPr>
        </p:nvSpPr>
        <p:spPr/>
        <p:txBody>
          <a:bodyPr/>
          <a:lstStyle/>
          <a:p>
            <a:r>
              <a:rPr lang="en-US" dirty="0"/>
              <a:t>So what's at stake? We have 10 months to influence the NI curriculum. We need to convene a task force immediately, position GCE as the answer to current crises, and build the case for pilot multi-annual funding. Our Vision 2035 has a clear timeline: early wins by 2026, foundational changes by 2028, and systems in place by 2032. This afternoon, we'll use participatory ranking to determine together what matters most and what's actually achievable. Your input will directly shape our final recommendations.</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8FF68-CD93-62B1-1D67-7EA956EEF7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215C0B-F709-0F2B-0736-7BC60240D834}"/>
              </a:ext>
            </a:extLst>
          </p:cNvPr>
          <p:cNvSpPr>
            <a:spLocks noGrp="1" noRot="1" noChangeAspect="1"/>
          </p:cNvSpPr>
          <p:nvPr>
            <p:ph type="sldImg"/>
          </p:nvPr>
        </p:nvSpPr>
        <p:spPr>
          <a:xfrm>
            <a:off x="381000" y="685800"/>
            <a:ext cx="6096000" cy="3429000"/>
          </a:xfrm>
        </p:spPr>
        <p:txBody>
          <a:bodyPr/>
          <a:lstStyle/>
          <a:p>
            <a:endParaRPr lang="en-IE"/>
          </a:p>
        </p:txBody>
      </p:sp>
      <p:sp>
        <p:nvSpPr>
          <p:cNvPr id="3" name="Notes Placeholder 2">
            <a:extLst>
              <a:ext uri="{FF2B5EF4-FFF2-40B4-BE49-F238E27FC236}">
                <a16:creationId xmlns:a16="http://schemas.microsoft.com/office/drawing/2014/main" id="{50E65DD1-C56E-C697-8F48-2E509CB56075}"/>
              </a:ext>
            </a:extLst>
          </p:cNvPr>
          <p:cNvSpPr>
            <a:spLocks noGrp="1"/>
          </p:cNvSpPr>
          <p:nvPr>
            <p:ph type="body" idx="1"/>
          </p:nvPr>
        </p:nvSpPr>
        <p:spPr/>
        <p:txBody>
          <a:bodyPr/>
          <a:lstStyle/>
          <a:p>
            <a:r>
              <a:rPr lang="en-US" dirty="0"/>
              <a:t>Over the past few months, through four intensive sessions, we've been mapping the landscape of Global Citizenship Education across the island of Ireland. </a:t>
            </a:r>
          </a:p>
        </p:txBody>
      </p:sp>
      <p:sp>
        <p:nvSpPr>
          <p:cNvPr id="4" name="Slide Number Placeholder 3">
            <a:extLst>
              <a:ext uri="{FF2B5EF4-FFF2-40B4-BE49-F238E27FC236}">
                <a16:creationId xmlns:a16="http://schemas.microsoft.com/office/drawing/2014/main" id="{1ED2BA78-0F08-7422-B21B-798A0C25105E}"/>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30745720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GB"/>
          </a:p>
        </p:txBody>
      </p:sp>
      <p:sp>
        <p:nvSpPr>
          <p:cNvPr id="3" name="Notes Placeholder 2"/>
          <p:cNvSpPr>
            <a:spLocks noGrp="1"/>
          </p:cNvSpPr>
          <p:nvPr>
            <p:ph type="body" idx="1"/>
          </p:nvPr>
        </p:nvSpPr>
        <p:spPr/>
        <p:txBody>
          <a:bodyPr/>
          <a:lstStyle/>
          <a:p>
            <a:r>
              <a:rPr lang="en-IE" dirty="0"/>
              <a:t>AFTER THIS – GET THEM INTO GROUPS</a:t>
            </a:r>
          </a:p>
        </p:txBody>
      </p:sp>
    </p:spTree>
    <p:extLst>
      <p:ext uri="{BB962C8B-B14F-4D97-AF65-F5344CB8AC3E}">
        <p14:creationId xmlns:p14="http://schemas.microsoft.com/office/powerpoint/2010/main" val="2455991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7"/>
        <p:cNvGrpSpPr/>
        <p:nvPr/>
      </p:nvGrpSpPr>
      <p:grpSpPr>
        <a:xfrm>
          <a:off x="0" y="0"/>
          <a:ext cx="0" cy="0"/>
          <a:chOff x="0" y="0"/>
          <a:chExt cx="0" cy="0"/>
        </a:xfrm>
      </p:grpSpPr>
      <p:grpSp>
        <p:nvGrpSpPr>
          <p:cNvPr id="28" name="Google Shape;28;p4"/>
          <p:cNvGrpSpPr/>
          <p:nvPr/>
        </p:nvGrpSpPr>
        <p:grpSpPr>
          <a:xfrm flipH="1">
            <a:off x="256000" y="-318926"/>
            <a:ext cx="8449091" cy="5657462"/>
            <a:chOff x="436925" y="-318926"/>
            <a:chExt cx="8449091" cy="5657462"/>
          </a:xfrm>
        </p:grpSpPr>
        <p:sp>
          <p:nvSpPr>
            <p:cNvPr id="29" name="Google Shape;29;p4"/>
            <p:cNvSpPr/>
            <p:nvPr/>
          </p:nvSpPr>
          <p:spPr>
            <a:xfrm>
              <a:off x="436925" y="4642724"/>
              <a:ext cx="1167016" cy="695812"/>
            </a:xfrm>
            <a:custGeom>
              <a:avLst/>
              <a:gdLst/>
              <a:ahLst/>
              <a:cxnLst/>
              <a:rect l="l" t="t" r="r" b="b"/>
              <a:pathLst>
                <a:path w="509614" h="303848" extrusionOk="0">
                  <a:moveTo>
                    <a:pt x="77392" y="230685"/>
                  </a:moveTo>
                  <a:cubicBezTo>
                    <a:pt x="90276" y="230703"/>
                    <a:pt x="102957" y="227471"/>
                    <a:pt x="114259" y="221286"/>
                  </a:cubicBezTo>
                  <a:cubicBezTo>
                    <a:pt x="124333" y="269457"/>
                    <a:pt x="171551" y="300341"/>
                    <a:pt x="219723" y="290267"/>
                  </a:cubicBezTo>
                  <a:cubicBezTo>
                    <a:pt x="231000" y="287909"/>
                    <a:pt x="241713" y="283387"/>
                    <a:pt x="251268" y="276951"/>
                  </a:cubicBezTo>
                  <a:cubicBezTo>
                    <a:pt x="285026" y="312719"/>
                    <a:pt x="341389" y="314349"/>
                    <a:pt x="377158" y="280592"/>
                  </a:cubicBezTo>
                  <a:cubicBezTo>
                    <a:pt x="388698" y="269700"/>
                    <a:pt x="397119" y="255923"/>
                    <a:pt x="401548" y="240685"/>
                  </a:cubicBezTo>
                  <a:cubicBezTo>
                    <a:pt x="449560" y="251409"/>
                    <a:pt x="497175" y="221183"/>
                    <a:pt x="507899" y="173173"/>
                  </a:cubicBezTo>
                  <a:cubicBezTo>
                    <a:pt x="518624" y="125162"/>
                    <a:pt x="488396" y="77549"/>
                    <a:pt x="440384" y="66825"/>
                  </a:cubicBezTo>
                  <a:cubicBezTo>
                    <a:pt x="428243" y="64113"/>
                    <a:pt x="415669" y="63975"/>
                    <a:pt x="403471" y="66418"/>
                  </a:cubicBezTo>
                  <a:cubicBezTo>
                    <a:pt x="390367" y="18992"/>
                    <a:pt x="341297" y="-8831"/>
                    <a:pt x="293870" y="4272"/>
                  </a:cubicBezTo>
                  <a:cubicBezTo>
                    <a:pt x="265925" y="11993"/>
                    <a:pt x="243485" y="32827"/>
                    <a:pt x="233715" y="60122"/>
                  </a:cubicBezTo>
                  <a:cubicBezTo>
                    <a:pt x="197824" y="26491"/>
                    <a:pt x="141464" y="28323"/>
                    <a:pt x="107831" y="64213"/>
                  </a:cubicBezTo>
                  <a:cubicBezTo>
                    <a:pt x="103529" y="68805"/>
                    <a:pt x="99726" y="73839"/>
                    <a:pt x="96484" y="79231"/>
                  </a:cubicBezTo>
                  <a:cubicBezTo>
                    <a:pt x="55324" y="68690"/>
                    <a:pt x="13412" y="93511"/>
                    <a:pt x="2871" y="134669"/>
                  </a:cubicBezTo>
                  <a:cubicBezTo>
                    <a:pt x="-7671" y="175828"/>
                    <a:pt x="17150" y="217739"/>
                    <a:pt x="58310" y="228280"/>
                  </a:cubicBezTo>
                  <a:cubicBezTo>
                    <a:pt x="64545" y="229877"/>
                    <a:pt x="70956" y="230685"/>
                    <a:pt x="77392" y="23068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 name="Google Shape;30;p4"/>
            <p:cNvSpPr/>
            <p:nvPr/>
          </p:nvSpPr>
          <p:spPr>
            <a:xfrm>
              <a:off x="7719000" y="-318926"/>
              <a:ext cx="1167016" cy="695812"/>
            </a:xfrm>
            <a:custGeom>
              <a:avLst/>
              <a:gdLst/>
              <a:ahLst/>
              <a:cxnLst/>
              <a:rect l="l" t="t" r="r" b="b"/>
              <a:pathLst>
                <a:path w="509614" h="303848" extrusionOk="0">
                  <a:moveTo>
                    <a:pt x="77392" y="230685"/>
                  </a:moveTo>
                  <a:cubicBezTo>
                    <a:pt x="90276" y="230703"/>
                    <a:pt x="102957" y="227471"/>
                    <a:pt x="114259" y="221286"/>
                  </a:cubicBezTo>
                  <a:cubicBezTo>
                    <a:pt x="124333" y="269457"/>
                    <a:pt x="171551" y="300341"/>
                    <a:pt x="219723" y="290267"/>
                  </a:cubicBezTo>
                  <a:cubicBezTo>
                    <a:pt x="231000" y="287909"/>
                    <a:pt x="241713" y="283387"/>
                    <a:pt x="251268" y="276951"/>
                  </a:cubicBezTo>
                  <a:cubicBezTo>
                    <a:pt x="285026" y="312719"/>
                    <a:pt x="341389" y="314349"/>
                    <a:pt x="377158" y="280592"/>
                  </a:cubicBezTo>
                  <a:cubicBezTo>
                    <a:pt x="388698" y="269700"/>
                    <a:pt x="397119" y="255923"/>
                    <a:pt x="401548" y="240685"/>
                  </a:cubicBezTo>
                  <a:cubicBezTo>
                    <a:pt x="449560" y="251409"/>
                    <a:pt x="497175" y="221183"/>
                    <a:pt x="507899" y="173173"/>
                  </a:cubicBezTo>
                  <a:cubicBezTo>
                    <a:pt x="518624" y="125162"/>
                    <a:pt x="488396" y="77549"/>
                    <a:pt x="440384" y="66825"/>
                  </a:cubicBezTo>
                  <a:cubicBezTo>
                    <a:pt x="428243" y="64113"/>
                    <a:pt x="415669" y="63975"/>
                    <a:pt x="403471" y="66418"/>
                  </a:cubicBezTo>
                  <a:cubicBezTo>
                    <a:pt x="390367" y="18992"/>
                    <a:pt x="341297" y="-8831"/>
                    <a:pt x="293870" y="4272"/>
                  </a:cubicBezTo>
                  <a:cubicBezTo>
                    <a:pt x="265925" y="11993"/>
                    <a:pt x="243485" y="32827"/>
                    <a:pt x="233715" y="60122"/>
                  </a:cubicBezTo>
                  <a:cubicBezTo>
                    <a:pt x="197824" y="26491"/>
                    <a:pt x="141464" y="28323"/>
                    <a:pt x="107831" y="64213"/>
                  </a:cubicBezTo>
                  <a:cubicBezTo>
                    <a:pt x="103529" y="68805"/>
                    <a:pt x="99726" y="73839"/>
                    <a:pt x="96484" y="79231"/>
                  </a:cubicBezTo>
                  <a:cubicBezTo>
                    <a:pt x="55324" y="68690"/>
                    <a:pt x="13412" y="93511"/>
                    <a:pt x="2871" y="134669"/>
                  </a:cubicBezTo>
                  <a:cubicBezTo>
                    <a:pt x="-7671" y="175828"/>
                    <a:pt x="17150" y="217739"/>
                    <a:pt x="58310" y="228280"/>
                  </a:cubicBezTo>
                  <a:cubicBezTo>
                    <a:pt x="64545" y="229877"/>
                    <a:pt x="70956" y="230685"/>
                    <a:pt x="77392" y="23068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1" name="Google Shape;31;p4"/>
          <p:cNvGrpSpPr/>
          <p:nvPr/>
        </p:nvGrpSpPr>
        <p:grpSpPr>
          <a:xfrm>
            <a:off x="290884" y="255298"/>
            <a:ext cx="8552990" cy="4643418"/>
            <a:chOff x="290884" y="255298"/>
            <a:chExt cx="8552990" cy="4643418"/>
          </a:xfrm>
        </p:grpSpPr>
        <p:sp>
          <p:nvSpPr>
            <p:cNvPr id="32" name="Google Shape;32;p4"/>
            <p:cNvSpPr/>
            <p:nvPr/>
          </p:nvSpPr>
          <p:spPr>
            <a:xfrm>
              <a:off x="8636843" y="2691085"/>
              <a:ext cx="207032" cy="208199"/>
            </a:xfrm>
            <a:custGeom>
              <a:avLst/>
              <a:gdLst/>
              <a:ahLst/>
              <a:cxnLst/>
              <a:rect l="l" t="t" r="r" b="b"/>
              <a:pathLst>
                <a:path w="69532" h="69924" extrusionOk="0">
                  <a:moveTo>
                    <a:pt x="35212" y="1032"/>
                  </a:moveTo>
                  <a:lnTo>
                    <a:pt x="39793" y="14617"/>
                  </a:lnTo>
                  <a:cubicBezTo>
                    <a:pt x="42440" y="22497"/>
                    <a:pt x="48604" y="28696"/>
                    <a:pt x="56470" y="31388"/>
                  </a:cubicBezTo>
                  <a:lnTo>
                    <a:pt x="69979" y="35994"/>
                  </a:lnTo>
                  <a:lnTo>
                    <a:pt x="56470" y="40600"/>
                  </a:lnTo>
                  <a:cubicBezTo>
                    <a:pt x="48604" y="43292"/>
                    <a:pt x="42440" y="49491"/>
                    <a:pt x="39793" y="57371"/>
                  </a:cubicBezTo>
                  <a:lnTo>
                    <a:pt x="35212" y="70956"/>
                  </a:lnTo>
                  <a:lnTo>
                    <a:pt x="30632" y="57371"/>
                  </a:lnTo>
                  <a:cubicBezTo>
                    <a:pt x="27985" y="49491"/>
                    <a:pt x="21820" y="43292"/>
                    <a:pt x="13955" y="40600"/>
                  </a:cubicBezTo>
                  <a:lnTo>
                    <a:pt x="447" y="35994"/>
                  </a:lnTo>
                  <a:lnTo>
                    <a:pt x="13955" y="31388"/>
                  </a:lnTo>
                  <a:cubicBezTo>
                    <a:pt x="21820" y="28696"/>
                    <a:pt x="27985" y="22497"/>
                    <a:pt x="30632" y="14617"/>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 name="Google Shape;33;p4"/>
            <p:cNvSpPr/>
            <p:nvPr/>
          </p:nvSpPr>
          <p:spPr>
            <a:xfrm>
              <a:off x="290884" y="2638490"/>
              <a:ext cx="191301" cy="192379"/>
            </a:xfrm>
            <a:custGeom>
              <a:avLst/>
              <a:gdLst/>
              <a:ahLst/>
              <a:cxnLst/>
              <a:rect l="l" t="t" r="r" b="b"/>
              <a:pathLst>
                <a:path w="64249" h="64611" extrusionOk="0">
                  <a:moveTo>
                    <a:pt x="32572" y="1032"/>
                  </a:moveTo>
                  <a:lnTo>
                    <a:pt x="36804" y="13585"/>
                  </a:lnTo>
                  <a:cubicBezTo>
                    <a:pt x="39250" y="20866"/>
                    <a:pt x="44946" y="26595"/>
                    <a:pt x="52214" y="29082"/>
                  </a:cubicBezTo>
                  <a:lnTo>
                    <a:pt x="64696" y="33338"/>
                  </a:lnTo>
                  <a:lnTo>
                    <a:pt x="52214" y="37594"/>
                  </a:lnTo>
                  <a:cubicBezTo>
                    <a:pt x="44946" y="40081"/>
                    <a:pt x="39250" y="45810"/>
                    <a:pt x="36804" y="53091"/>
                  </a:cubicBezTo>
                  <a:lnTo>
                    <a:pt x="32572" y="65644"/>
                  </a:lnTo>
                  <a:lnTo>
                    <a:pt x="28339" y="53091"/>
                  </a:lnTo>
                  <a:cubicBezTo>
                    <a:pt x="25893" y="45810"/>
                    <a:pt x="20197" y="40081"/>
                    <a:pt x="12929" y="37594"/>
                  </a:cubicBezTo>
                  <a:lnTo>
                    <a:pt x="447" y="33338"/>
                  </a:lnTo>
                  <a:lnTo>
                    <a:pt x="12929" y="29082"/>
                  </a:lnTo>
                  <a:cubicBezTo>
                    <a:pt x="20197" y="26595"/>
                    <a:pt x="25893" y="20866"/>
                    <a:pt x="28339" y="135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 name="Google Shape;34;p4"/>
            <p:cNvSpPr/>
            <p:nvPr/>
          </p:nvSpPr>
          <p:spPr>
            <a:xfrm>
              <a:off x="1630702" y="4813681"/>
              <a:ext cx="85037" cy="85034"/>
            </a:xfrm>
            <a:custGeom>
              <a:avLst/>
              <a:gdLst/>
              <a:ahLst/>
              <a:cxnLst/>
              <a:rect l="l" t="t" r="r" b="b"/>
              <a:pathLst>
                <a:path w="28560" h="28559" extrusionOk="0">
                  <a:moveTo>
                    <a:pt x="29007" y="15393"/>
                  </a:moveTo>
                  <a:cubicBezTo>
                    <a:pt x="28963" y="23279"/>
                    <a:pt x="22533" y="29636"/>
                    <a:pt x="14646" y="29592"/>
                  </a:cubicBezTo>
                  <a:cubicBezTo>
                    <a:pt x="6760" y="29547"/>
                    <a:pt x="402" y="23118"/>
                    <a:pt x="447" y="15231"/>
                  </a:cubicBezTo>
                  <a:cubicBezTo>
                    <a:pt x="491" y="7376"/>
                    <a:pt x="6872" y="1032"/>
                    <a:pt x="14727" y="1032"/>
                  </a:cubicBezTo>
                  <a:cubicBezTo>
                    <a:pt x="22636" y="1055"/>
                    <a:pt x="29029" y="7484"/>
                    <a:pt x="29007" y="15393"/>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 name="Google Shape;35;p4"/>
            <p:cNvSpPr/>
            <p:nvPr/>
          </p:nvSpPr>
          <p:spPr>
            <a:xfrm>
              <a:off x="6376700" y="255298"/>
              <a:ext cx="85037" cy="85014"/>
            </a:xfrm>
            <a:custGeom>
              <a:avLst/>
              <a:gdLst/>
              <a:ahLst/>
              <a:cxnLst/>
              <a:rect l="l" t="t" r="r" b="b"/>
              <a:pathLst>
                <a:path w="28560" h="28721" extrusionOk="0">
                  <a:moveTo>
                    <a:pt x="28560" y="14361"/>
                  </a:moveTo>
                  <a:cubicBezTo>
                    <a:pt x="28560" y="22292"/>
                    <a:pt x="22167" y="28721"/>
                    <a:pt x="14280" y="28721"/>
                  </a:cubicBezTo>
                  <a:cubicBezTo>
                    <a:pt x="6393" y="28721"/>
                    <a:pt x="0" y="22292"/>
                    <a:pt x="0" y="14361"/>
                  </a:cubicBezTo>
                  <a:cubicBezTo>
                    <a:pt x="0" y="6430"/>
                    <a:pt x="6394" y="0"/>
                    <a:pt x="14280" y="0"/>
                  </a:cubicBezTo>
                  <a:cubicBezTo>
                    <a:pt x="22167" y="0"/>
                    <a:pt x="28560" y="6430"/>
                    <a:pt x="28560" y="14361"/>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6" name="Google Shape;36;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100"/>
              <a:buNone/>
              <a:defRPr sz="3100"/>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37" name="Google Shape;37;p4"/>
          <p:cNvSpPr txBox="1">
            <a:spLocks noGrp="1"/>
          </p:cNvSpPr>
          <p:nvPr>
            <p:ph type="body" idx="1"/>
          </p:nvPr>
        </p:nvSpPr>
        <p:spPr>
          <a:xfrm>
            <a:off x="720000" y="1063350"/>
            <a:ext cx="7704000" cy="6969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Clr>
                <a:schemeClr val="accent6"/>
              </a:buClr>
              <a:buSzPts val="1400"/>
              <a:buFont typeface="Nunito Light"/>
              <a:buChar char="●"/>
              <a:defRPr/>
            </a:lvl1pPr>
            <a:lvl2pPr marL="914400" lvl="1" indent="-317500" rtl="0">
              <a:lnSpc>
                <a:spcPct val="100000"/>
              </a:lnSpc>
              <a:spcBef>
                <a:spcPts val="1000"/>
              </a:spcBef>
              <a:spcAft>
                <a:spcPts val="0"/>
              </a:spcAft>
              <a:buSzPts val="1400"/>
              <a:buFont typeface="Nunito Light"/>
              <a:buChar char="○"/>
              <a:defRPr/>
            </a:lvl2pPr>
            <a:lvl3pPr marL="1371600" lvl="2" indent="-317500" rtl="0">
              <a:lnSpc>
                <a:spcPct val="100000"/>
              </a:lnSpc>
              <a:spcBef>
                <a:spcPts val="0"/>
              </a:spcBef>
              <a:spcAft>
                <a:spcPts val="0"/>
              </a:spcAft>
              <a:buSzPts val="1400"/>
              <a:buFont typeface="Nunito Light"/>
              <a:buChar char="■"/>
              <a:defRPr/>
            </a:lvl3pPr>
            <a:lvl4pPr marL="1828800" lvl="3" indent="-317500" rtl="0">
              <a:lnSpc>
                <a:spcPct val="100000"/>
              </a:lnSpc>
              <a:spcBef>
                <a:spcPts val="0"/>
              </a:spcBef>
              <a:spcAft>
                <a:spcPts val="0"/>
              </a:spcAft>
              <a:buSzPts val="1400"/>
              <a:buFont typeface="Nunito Light"/>
              <a:buChar char="●"/>
              <a:defRPr/>
            </a:lvl4pPr>
            <a:lvl5pPr marL="2286000" lvl="4" indent="-317500" rtl="0">
              <a:lnSpc>
                <a:spcPct val="100000"/>
              </a:lnSpc>
              <a:spcBef>
                <a:spcPts val="0"/>
              </a:spcBef>
              <a:spcAft>
                <a:spcPts val="0"/>
              </a:spcAft>
              <a:buSzPts val="1400"/>
              <a:buFont typeface="Nunito Light"/>
              <a:buChar char="○"/>
              <a:defRPr/>
            </a:lvl5pPr>
            <a:lvl6pPr marL="2743200" lvl="5" indent="-317500" rtl="0">
              <a:lnSpc>
                <a:spcPct val="100000"/>
              </a:lnSpc>
              <a:spcBef>
                <a:spcPts val="0"/>
              </a:spcBef>
              <a:spcAft>
                <a:spcPts val="0"/>
              </a:spcAft>
              <a:buSzPts val="1400"/>
              <a:buFont typeface="Nunito Light"/>
              <a:buChar char="■"/>
              <a:defRPr/>
            </a:lvl6pPr>
            <a:lvl7pPr marL="3200400" lvl="6" indent="-317500" rtl="0">
              <a:lnSpc>
                <a:spcPct val="100000"/>
              </a:lnSpc>
              <a:spcBef>
                <a:spcPts val="0"/>
              </a:spcBef>
              <a:spcAft>
                <a:spcPts val="0"/>
              </a:spcAft>
              <a:buSzPts val="1400"/>
              <a:buFont typeface="Nunito Light"/>
              <a:buChar char="●"/>
              <a:defRPr/>
            </a:lvl7pPr>
            <a:lvl8pPr marL="3657600" lvl="7" indent="-317500" rtl="0">
              <a:lnSpc>
                <a:spcPct val="100000"/>
              </a:lnSpc>
              <a:spcBef>
                <a:spcPts val="0"/>
              </a:spcBef>
              <a:spcAft>
                <a:spcPts val="0"/>
              </a:spcAft>
              <a:buSzPts val="1400"/>
              <a:buFont typeface="Nunito Light"/>
              <a:buChar char="○"/>
              <a:defRPr/>
            </a:lvl8pPr>
            <a:lvl9pPr marL="4114800" lvl="8" indent="-317500" rtl="0">
              <a:lnSpc>
                <a:spcPct val="100000"/>
              </a:lnSpc>
              <a:spcBef>
                <a:spcPts val="0"/>
              </a:spcBef>
              <a:spcAft>
                <a:spcPts val="0"/>
              </a:spcAft>
              <a:buSzPts val="1400"/>
              <a:buFont typeface="Nunito Light"/>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238"/>
        <p:cNvGrpSpPr/>
        <p:nvPr/>
      </p:nvGrpSpPr>
      <p:grpSpPr>
        <a:xfrm>
          <a:off x="0" y="0"/>
          <a:ext cx="0" cy="0"/>
          <a:chOff x="0" y="0"/>
          <a:chExt cx="0" cy="0"/>
        </a:xfrm>
      </p:grpSpPr>
      <p:grpSp>
        <p:nvGrpSpPr>
          <p:cNvPr id="239" name="Google Shape;239;p23"/>
          <p:cNvGrpSpPr/>
          <p:nvPr/>
        </p:nvGrpSpPr>
        <p:grpSpPr>
          <a:xfrm>
            <a:off x="-616250" y="835174"/>
            <a:ext cx="10374516" cy="3525762"/>
            <a:chOff x="-616250" y="835174"/>
            <a:chExt cx="10374516" cy="3525762"/>
          </a:xfrm>
        </p:grpSpPr>
        <p:sp>
          <p:nvSpPr>
            <p:cNvPr id="240" name="Google Shape;240;p23"/>
            <p:cNvSpPr/>
            <p:nvPr/>
          </p:nvSpPr>
          <p:spPr>
            <a:xfrm>
              <a:off x="-616250" y="3665124"/>
              <a:ext cx="1167016" cy="695812"/>
            </a:xfrm>
            <a:custGeom>
              <a:avLst/>
              <a:gdLst/>
              <a:ahLst/>
              <a:cxnLst/>
              <a:rect l="l" t="t" r="r" b="b"/>
              <a:pathLst>
                <a:path w="509614" h="303848" extrusionOk="0">
                  <a:moveTo>
                    <a:pt x="77392" y="230685"/>
                  </a:moveTo>
                  <a:cubicBezTo>
                    <a:pt x="90276" y="230703"/>
                    <a:pt x="102957" y="227471"/>
                    <a:pt x="114259" y="221286"/>
                  </a:cubicBezTo>
                  <a:cubicBezTo>
                    <a:pt x="124333" y="269457"/>
                    <a:pt x="171551" y="300341"/>
                    <a:pt x="219723" y="290267"/>
                  </a:cubicBezTo>
                  <a:cubicBezTo>
                    <a:pt x="231000" y="287909"/>
                    <a:pt x="241713" y="283387"/>
                    <a:pt x="251268" y="276951"/>
                  </a:cubicBezTo>
                  <a:cubicBezTo>
                    <a:pt x="285026" y="312719"/>
                    <a:pt x="341389" y="314349"/>
                    <a:pt x="377158" y="280592"/>
                  </a:cubicBezTo>
                  <a:cubicBezTo>
                    <a:pt x="388698" y="269700"/>
                    <a:pt x="397119" y="255923"/>
                    <a:pt x="401548" y="240685"/>
                  </a:cubicBezTo>
                  <a:cubicBezTo>
                    <a:pt x="449560" y="251409"/>
                    <a:pt x="497175" y="221183"/>
                    <a:pt x="507899" y="173173"/>
                  </a:cubicBezTo>
                  <a:cubicBezTo>
                    <a:pt x="518624" y="125162"/>
                    <a:pt x="488396" y="77549"/>
                    <a:pt x="440384" y="66825"/>
                  </a:cubicBezTo>
                  <a:cubicBezTo>
                    <a:pt x="428243" y="64113"/>
                    <a:pt x="415669" y="63975"/>
                    <a:pt x="403471" y="66418"/>
                  </a:cubicBezTo>
                  <a:cubicBezTo>
                    <a:pt x="390367" y="18992"/>
                    <a:pt x="341297" y="-8831"/>
                    <a:pt x="293870" y="4272"/>
                  </a:cubicBezTo>
                  <a:cubicBezTo>
                    <a:pt x="265925" y="11993"/>
                    <a:pt x="243485" y="32827"/>
                    <a:pt x="233715" y="60122"/>
                  </a:cubicBezTo>
                  <a:cubicBezTo>
                    <a:pt x="197824" y="26491"/>
                    <a:pt x="141464" y="28323"/>
                    <a:pt x="107831" y="64213"/>
                  </a:cubicBezTo>
                  <a:cubicBezTo>
                    <a:pt x="103529" y="68805"/>
                    <a:pt x="99726" y="73839"/>
                    <a:pt x="96484" y="79231"/>
                  </a:cubicBezTo>
                  <a:cubicBezTo>
                    <a:pt x="55324" y="68690"/>
                    <a:pt x="13412" y="93511"/>
                    <a:pt x="2871" y="134669"/>
                  </a:cubicBezTo>
                  <a:cubicBezTo>
                    <a:pt x="-7671" y="175828"/>
                    <a:pt x="17150" y="217739"/>
                    <a:pt x="58310" y="228280"/>
                  </a:cubicBezTo>
                  <a:cubicBezTo>
                    <a:pt x="64545" y="229877"/>
                    <a:pt x="70956" y="230685"/>
                    <a:pt x="77392" y="23068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1" name="Google Shape;241;p23"/>
            <p:cNvSpPr/>
            <p:nvPr/>
          </p:nvSpPr>
          <p:spPr>
            <a:xfrm>
              <a:off x="8591250" y="835174"/>
              <a:ext cx="1167016" cy="695812"/>
            </a:xfrm>
            <a:custGeom>
              <a:avLst/>
              <a:gdLst/>
              <a:ahLst/>
              <a:cxnLst/>
              <a:rect l="l" t="t" r="r" b="b"/>
              <a:pathLst>
                <a:path w="509614" h="303848" extrusionOk="0">
                  <a:moveTo>
                    <a:pt x="77392" y="230685"/>
                  </a:moveTo>
                  <a:cubicBezTo>
                    <a:pt x="90276" y="230703"/>
                    <a:pt x="102957" y="227471"/>
                    <a:pt x="114259" y="221286"/>
                  </a:cubicBezTo>
                  <a:cubicBezTo>
                    <a:pt x="124333" y="269457"/>
                    <a:pt x="171551" y="300341"/>
                    <a:pt x="219723" y="290267"/>
                  </a:cubicBezTo>
                  <a:cubicBezTo>
                    <a:pt x="231000" y="287909"/>
                    <a:pt x="241713" y="283387"/>
                    <a:pt x="251268" y="276951"/>
                  </a:cubicBezTo>
                  <a:cubicBezTo>
                    <a:pt x="285026" y="312719"/>
                    <a:pt x="341389" y="314349"/>
                    <a:pt x="377158" y="280592"/>
                  </a:cubicBezTo>
                  <a:cubicBezTo>
                    <a:pt x="388698" y="269700"/>
                    <a:pt x="397119" y="255923"/>
                    <a:pt x="401548" y="240685"/>
                  </a:cubicBezTo>
                  <a:cubicBezTo>
                    <a:pt x="449560" y="251409"/>
                    <a:pt x="497175" y="221183"/>
                    <a:pt x="507899" y="173173"/>
                  </a:cubicBezTo>
                  <a:cubicBezTo>
                    <a:pt x="518624" y="125162"/>
                    <a:pt x="488396" y="77549"/>
                    <a:pt x="440384" y="66825"/>
                  </a:cubicBezTo>
                  <a:cubicBezTo>
                    <a:pt x="428243" y="64113"/>
                    <a:pt x="415669" y="63975"/>
                    <a:pt x="403471" y="66418"/>
                  </a:cubicBezTo>
                  <a:cubicBezTo>
                    <a:pt x="390367" y="18992"/>
                    <a:pt x="341297" y="-8831"/>
                    <a:pt x="293870" y="4272"/>
                  </a:cubicBezTo>
                  <a:cubicBezTo>
                    <a:pt x="265925" y="11993"/>
                    <a:pt x="243485" y="32827"/>
                    <a:pt x="233715" y="60122"/>
                  </a:cubicBezTo>
                  <a:cubicBezTo>
                    <a:pt x="197824" y="26491"/>
                    <a:pt x="141464" y="28323"/>
                    <a:pt x="107831" y="64213"/>
                  </a:cubicBezTo>
                  <a:cubicBezTo>
                    <a:pt x="103529" y="68805"/>
                    <a:pt x="99726" y="73839"/>
                    <a:pt x="96484" y="79231"/>
                  </a:cubicBezTo>
                  <a:cubicBezTo>
                    <a:pt x="55324" y="68690"/>
                    <a:pt x="13412" y="93511"/>
                    <a:pt x="2871" y="134669"/>
                  </a:cubicBezTo>
                  <a:cubicBezTo>
                    <a:pt x="-7671" y="175828"/>
                    <a:pt x="17150" y="217739"/>
                    <a:pt x="58310" y="228280"/>
                  </a:cubicBezTo>
                  <a:cubicBezTo>
                    <a:pt x="64545" y="229877"/>
                    <a:pt x="70956" y="230685"/>
                    <a:pt x="77392" y="23068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242" name="Google Shape;242;p23"/>
          <p:cNvGrpSpPr/>
          <p:nvPr/>
        </p:nvGrpSpPr>
        <p:grpSpPr>
          <a:xfrm>
            <a:off x="279678" y="237410"/>
            <a:ext cx="8555836" cy="4738485"/>
            <a:chOff x="279678" y="237410"/>
            <a:chExt cx="8555836" cy="4738485"/>
          </a:xfrm>
        </p:grpSpPr>
        <p:sp>
          <p:nvSpPr>
            <p:cNvPr id="243" name="Google Shape;243;p23"/>
            <p:cNvSpPr/>
            <p:nvPr/>
          </p:nvSpPr>
          <p:spPr>
            <a:xfrm flipH="1">
              <a:off x="6632642" y="237410"/>
              <a:ext cx="207032" cy="208199"/>
            </a:xfrm>
            <a:custGeom>
              <a:avLst/>
              <a:gdLst/>
              <a:ahLst/>
              <a:cxnLst/>
              <a:rect l="l" t="t" r="r" b="b"/>
              <a:pathLst>
                <a:path w="69532" h="69924" extrusionOk="0">
                  <a:moveTo>
                    <a:pt x="35212" y="1032"/>
                  </a:moveTo>
                  <a:lnTo>
                    <a:pt x="39793" y="14617"/>
                  </a:lnTo>
                  <a:cubicBezTo>
                    <a:pt x="42440" y="22497"/>
                    <a:pt x="48604" y="28696"/>
                    <a:pt x="56470" y="31388"/>
                  </a:cubicBezTo>
                  <a:lnTo>
                    <a:pt x="69979" y="35994"/>
                  </a:lnTo>
                  <a:lnTo>
                    <a:pt x="56470" y="40600"/>
                  </a:lnTo>
                  <a:cubicBezTo>
                    <a:pt x="48604" y="43292"/>
                    <a:pt x="42440" y="49491"/>
                    <a:pt x="39793" y="57371"/>
                  </a:cubicBezTo>
                  <a:lnTo>
                    <a:pt x="35212" y="70956"/>
                  </a:lnTo>
                  <a:lnTo>
                    <a:pt x="30632" y="57371"/>
                  </a:lnTo>
                  <a:cubicBezTo>
                    <a:pt x="27985" y="49491"/>
                    <a:pt x="21820" y="43292"/>
                    <a:pt x="13955" y="40600"/>
                  </a:cubicBezTo>
                  <a:lnTo>
                    <a:pt x="447" y="35994"/>
                  </a:lnTo>
                  <a:lnTo>
                    <a:pt x="13955" y="31388"/>
                  </a:lnTo>
                  <a:cubicBezTo>
                    <a:pt x="21820" y="28696"/>
                    <a:pt x="27985" y="22497"/>
                    <a:pt x="30632" y="14617"/>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4" name="Google Shape;244;p23"/>
            <p:cNvSpPr/>
            <p:nvPr/>
          </p:nvSpPr>
          <p:spPr>
            <a:xfrm flipH="1">
              <a:off x="3704631" y="4783515"/>
              <a:ext cx="191301" cy="192379"/>
            </a:xfrm>
            <a:custGeom>
              <a:avLst/>
              <a:gdLst/>
              <a:ahLst/>
              <a:cxnLst/>
              <a:rect l="l" t="t" r="r" b="b"/>
              <a:pathLst>
                <a:path w="64249" h="64611" extrusionOk="0">
                  <a:moveTo>
                    <a:pt x="32572" y="1032"/>
                  </a:moveTo>
                  <a:lnTo>
                    <a:pt x="36804" y="13585"/>
                  </a:lnTo>
                  <a:cubicBezTo>
                    <a:pt x="39250" y="20866"/>
                    <a:pt x="44946" y="26595"/>
                    <a:pt x="52214" y="29082"/>
                  </a:cubicBezTo>
                  <a:lnTo>
                    <a:pt x="64696" y="33338"/>
                  </a:lnTo>
                  <a:lnTo>
                    <a:pt x="52214" y="37594"/>
                  </a:lnTo>
                  <a:cubicBezTo>
                    <a:pt x="44946" y="40081"/>
                    <a:pt x="39250" y="45810"/>
                    <a:pt x="36804" y="53091"/>
                  </a:cubicBezTo>
                  <a:lnTo>
                    <a:pt x="32572" y="65644"/>
                  </a:lnTo>
                  <a:lnTo>
                    <a:pt x="28339" y="53091"/>
                  </a:lnTo>
                  <a:cubicBezTo>
                    <a:pt x="25893" y="45810"/>
                    <a:pt x="20197" y="40081"/>
                    <a:pt x="12929" y="37594"/>
                  </a:cubicBezTo>
                  <a:lnTo>
                    <a:pt x="447" y="33338"/>
                  </a:lnTo>
                  <a:lnTo>
                    <a:pt x="12929" y="29082"/>
                  </a:lnTo>
                  <a:cubicBezTo>
                    <a:pt x="20197" y="26595"/>
                    <a:pt x="25893" y="20866"/>
                    <a:pt x="28339" y="135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5" name="Google Shape;245;p23"/>
            <p:cNvSpPr/>
            <p:nvPr/>
          </p:nvSpPr>
          <p:spPr>
            <a:xfrm flipH="1">
              <a:off x="8750477" y="3117781"/>
              <a:ext cx="85037" cy="85034"/>
            </a:xfrm>
            <a:custGeom>
              <a:avLst/>
              <a:gdLst/>
              <a:ahLst/>
              <a:cxnLst/>
              <a:rect l="l" t="t" r="r" b="b"/>
              <a:pathLst>
                <a:path w="28560" h="28559" extrusionOk="0">
                  <a:moveTo>
                    <a:pt x="29007" y="15393"/>
                  </a:moveTo>
                  <a:cubicBezTo>
                    <a:pt x="28963" y="23279"/>
                    <a:pt x="22533" y="29636"/>
                    <a:pt x="14646" y="29592"/>
                  </a:cubicBezTo>
                  <a:cubicBezTo>
                    <a:pt x="6760" y="29547"/>
                    <a:pt x="402" y="23118"/>
                    <a:pt x="447" y="15231"/>
                  </a:cubicBezTo>
                  <a:cubicBezTo>
                    <a:pt x="491" y="7376"/>
                    <a:pt x="6872" y="1032"/>
                    <a:pt x="14727" y="1032"/>
                  </a:cubicBezTo>
                  <a:cubicBezTo>
                    <a:pt x="22636" y="1055"/>
                    <a:pt x="29029" y="7484"/>
                    <a:pt x="29007" y="15393"/>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6" name="Google Shape;246;p23"/>
            <p:cNvSpPr/>
            <p:nvPr/>
          </p:nvSpPr>
          <p:spPr>
            <a:xfrm flipH="1">
              <a:off x="279678" y="1873793"/>
              <a:ext cx="85037" cy="85517"/>
            </a:xfrm>
            <a:custGeom>
              <a:avLst/>
              <a:gdLst/>
              <a:ahLst/>
              <a:cxnLst/>
              <a:rect l="l" t="t" r="r" b="b"/>
              <a:pathLst>
                <a:path w="28560" h="28721" extrusionOk="0">
                  <a:moveTo>
                    <a:pt x="28560" y="14361"/>
                  </a:moveTo>
                  <a:cubicBezTo>
                    <a:pt x="28560" y="22292"/>
                    <a:pt x="22167" y="28721"/>
                    <a:pt x="14280" y="28721"/>
                  </a:cubicBezTo>
                  <a:cubicBezTo>
                    <a:pt x="6393" y="28721"/>
                    <a:pt x="0" y="22292"/>
                    <a:pt x="0" y="14361"/>
                  </a:cubicBezTo>
                  <a:cubicBezTo>
                    <a:pt x="0" y="6430"/>
                    <a:pt x="6394" y="0"/>
                    <a:pt x="14280" y="0"/>
                  </a:cubicBezTo>
                  <a:cubicBezTo>
                    <a:pt x="22167" y="0"/>
                    <a:pt x="28560" y="6430"/>
                    <a:pt x="28560" y="14361"/>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247"/>
        <p:cNvGrpSpPr/>
        <p:nvPr/>
      </p:nvGrpSpPr>
      <p:grpSpPr>
        <a:xfrm>
          <a:off x="0" y="0"/>
          <a:ext cx="0" cy="0"/>
          <a:chOff x="0" y="0"/>
          <a:chExt cx="0" cy="0"/>
        </a:xfrm>
      </p:grpSpPr>
      <p:grpSp>
        <p:nvGrpSpPr>
          <p:cNvPr id="248" name="Google Shape;248;p24"/>
          <p:cNvGrpSpPr/>
          <p:nvPr/>
        </p:nvGrpSpPr>
        <p:grpSpPr>
          <a:xfrm flipH="1">
            <a:off x="256000" y="-318926"/>
            <a:ext cx="8449091" cy="5657462"/>
            <a:chOff x="436925" y="-318926"/>
            <a:chExt cx="8449091" cy="5657462"/>
          </a:xfrm>
        </p:grpSpPr>
        <p:sp>
          <p:nvSpPr>
            <p:cNvPr id="249" name="Google Shape;249;p24"/>
            <p:cNvSpPr/>
            <p:nvPr/>
          </p:nvSpPr>
          <p:spPr>
            <a:xfrm>
              <a:off x="436925" y="4642724"/>
              <a:ext cx="1167016" cy="695812"/>
            </a:xfrm>
            <a:custGeom>
              <a:avLst/>
              <a:gdLst/>
              <a:ahLst/>
              <a:cxnLst/>
              <a:rect l="l" t="t" r="r" b="b"/>
              <a:pathLst>
                <a:path w="509614" h="303848" extrusionOk="0">
                  <a:moveTo>
                    <a:pt x="77392" y="230685"/>
                  </a:moveTo>
                  <a:cubicBezTo>
                    <a:pt x="90276" y="230703"/>
                    <a:pt x="102957" y="227471"/>
                    <a:pt x="114259" y="221286"/>
                  </a:cubicBezTo>
                  <a:cubicBezTo>
                    <a:pt x="124333" y="269457"/>
                    <a:pt x="171551" y="300341"/>
                    <a:pt x="219723" y="290267"/>
                  </a:cubicBezTo>
                  <a:cubicBezTo>
                    <a:pt x="231000" y="287909"/>
                    <a:pt x="241713" y="283387"/>
                    <a:pt x="251268" y="276951"/>
                  </a:cubicBezTo>
                  <a:cubicBezTo>
                    <a:pt x="285026" y="312719"/>
                    <a:pt x="341389" y="314349"/>
                    <a:pt x="377158" y="280592"/>
                  </a:cubicBezTo>
                  <a:cubicBezTo>
                    <a:pt x="388698" y="269700"/>
                    <a:pt x="397119" y="255923"/>
                    <a:pt x="401548" y="240685"/>
                  </a:cubicBezTo>
                  <a:cubicBezTo>
                    <a:pt x="449560" y="251409"/>
                    <a:pt x="497175" y="221183"/>
                    <a:pt x="507899" y="173173"/>
                  </a:cubicBezTo>
                  <a:cubicBezTo>
                    <a:pt x="518624" y="125162"/>
                    <a:pt x="488396" y="77549"/>
                    <a:pt x="440384" y="66825"/>
                  </a:cubicBezTo>
                  <a:cubicBezTo>
                    <a:pt x="428243" y="64113"/>
                    <a:pt x="415669" y="63975"/>
                    <a:pt x="403471" y="66418"/>
                  </a:cubicBezTo>
                  <a:cubicBezTo>
                    <a:pt x="390367" y="18992"/>
                    <a:pt x="341297" y="-8831"/>
                    <a:pt x="293870" y="4272"/>
                  </a:cubicBezTo>
                  <a:cubicBezTo>
                    <a:pt x="265925" y="11993"/>
                    <a:pt x="243485" y="32827"/>
                    <a:pt x="233715" y="60122"/>
                  </a:cubicBezTo>
                  <a:cubicBezTo>
                    <a:pt x="197824" y="26491"/>
                    <a:pt x="141464" y="28323"/>
                    <a:pt x="107831" y="64213"/>
                  </a:cubicBezTo>
                  <a:cubicBezTo>
                    <a:pt x="103529" y="68805"/>
                    <a:pt x="99726" y="73839"/>
                    <a:pt x="96484" y="79231"/>
                  </a:cubicBezTo>
                  <a:cubicBezTo>
                    <a:pt x="55324" y="68690"/>
                    <a:pt x="13412" y="93511"/>
                    <a:pt x="2871" y="134669"/>
                  </a:cubicBezTo>
                  <a:cubicBezTo>
                    <a:pt x="-7671" y="175828"/>
                    <a:pt x="17150" y="217739"/>
                    <a:pt x="58310" y="228280"/>
                  </a:cubicBezTo>
                  <a:cubicBezTo>
                    <a:pt x="64545" y="229877"/>
                    <a:pt x="70956" y="230685"/>
                    <a:pt x="77392" y="23068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0" name="Google Shape;250;p24"/>
            <p:cNvSpPr/>
            <p:nvPr/>
          </p:nvSpPr>
          <p:spPr>
            <a:xfrm>
              <a:off x="7719000" y="-318926"/>
              <a:ext cx="1167016" cy="695812"/>
            </a:xfrm>
            <a:custGeom>
              <a:avLst/>
              <a:gdLst/>
              <a:ahLst/>
              <a:cxnLst/>
              <a:rect l="l" t="t" r="r" b="b"/>
              <a:pathLst>
                <a:path w="509614" h="303848" extrusionOk="0">
                  <a:moveTo>
                    <a:pt x="77392" y="230685"/>
                  </a:moveTo>
                  <a:cubicBezTo>
                    <a:pt x="90276" y="230703"/>
                    <a:pt x="102957" y="227471"/>
                    <a:pt x="114259" y="221286"/>
                  </a:cubicBezTo>
                  <a:cubicBezTo>
                    <a:pt x="124333" y="269457"/>
                    <a:pt x="171551" y="300341"/>
                    <a:pt x="219723" y="290267"/>
                  </a:cubicBezTo>
                  <a:cubicBezTo>
                    <a:pt x="231000" y="287909"/>
                    <a:pt x="241713" y="283387"/>
                    <a:pt x="251268" y="276951"/>
                  </a:cubicBezTo>
                  <a:cubicBezTo>
                    <a:pt x="285026" y="312719"/>
                    <a:pt x="341389" y="314349"/>
                    <a:pt x="377158" y="280592"/>
                  </a:cubicBezTo>
                  <a:cubicBezTo>
                    <a:pt x="388698" y="269700"/>
                    <a:pt x="397119" y="255923"/>
                    <a:pt x="401548" y="240685"/>
                  </a:cubicBezTo>
                  <a:cubicBezTo>
                    <a:pt x="449560" y="251409"/>
                    <a:pt x="497175" y="221183"/>
                    <a:pt x="507899" y="173173"/>
                  </a:cubicBezTo>
                  <a:cubicBezTo>
                    <a:pt x="518624" y="125162"/>
                    <a:pt x="488396" y="77549"/>
                    <a:pt x="440384" y="66825"/>
                  </a:cubicBezTo>
                  <a:cubicBezTo>
                    <a:pt x="428243" y="64113"/>
                    <a:pt x="415669" y="63975"/>
                    <a:pt x="403471" y="66418"/>
                  </a:cubicBezTo>
                  <a:cubicBezTo>
                    <a:pt x="390367" y="18992"/>
                    <a:pt x="341297" y="-8831"/>
                    <a:pt x="293870" y="4272"/>
                  </a:cubicBezTo>
                  <a:cubicBezTo>
                    <a:pt x="265925" y="11993"/>
                    <a:pt x="243485" y="32827"/>
                    <a:pt x="233715" y="60122"/>
                  </a:cubicBezTo>
                  <a:cubicBezTo>
                    <a:pt x="197824" y="26491"/>
                    <a:pt x="141464" y="28323"/>
                    <a:pt x="107831" y="64213"/>
                  </a:cubicBezTo>
                  <a:cubicBezTo>
                    <a:pt x="103529" y="68805"/>
                    <a:pt x="99726" y="73839"/>
                    <a:pt x="96484" y="79231"/>
                  </a:cubicBezTo>
                  <a:cubicBezTo>
                    <a:pt x="55324" y="68690"/>
                    <a:pt x="13412" y="93511"/>
                    <a:pt x="2871" y="134669"/>
                  </a:cubicBezTo>
                  <a:cubicBezTo>
                    <a:pt x="-7671" y="175828"/>
                    <a:pt x="17150" y="217739"/>
                    <a:pt x="58310" y="228280"/>
                  </a:cubicBezTo>
                  <a:cubicBezTo>
                    <a:pt x="64545" y="229877"/>
                    <a:pt x="70956" y="230685"/>
                    <a:pt x="77392" y="23068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51" name="Google Shape;251;p24"/>
          <p:cNvGrpSpPr/>
          <p:nvPr/>
        </p:nvGrpSpPr>
        <p:grpSpPr>
          <a:xfrm>
            <a:off x="290884" y="255298"/>
            <a:ext cx="8552990" cy="4643418"/>
            <a:chOff x="290884" y="255298"/>
            <a:chExt cx="8552990" cy="4643418"/>
          </a:xfrm>
        </p:grpSpPr>
        <p:sp>
          <p:nvSpPr>
            <p:cNvPr id="252" name="Google Shape;252;p24"/>
            <p:cNvSpPr/>
            <p:nvPr/>
          </p:nvSpPr>
          <p:spPr>
            <a:xfrm>
              <a:off x="8636843" y="2691085"/>
              <a:ext cx="207032" cy="208199"/>
            </a:xfrm>
            <a:custGeom>
              <a:avLst/>
              <a:gdLst/>
              <a:ahLst/>
              <a:cxnLst/>
              <a:rect l="l" t="t" r="r" b="b"/>
              <a:pathLst>
                <a:path w="69532" h="69924" extrusionOk="0">
                  <a:moveTo>
                    <a:pt x="35212" y="1032"/>
                  </a:moveTo>
                  <a:lnTo>
                    <a:pt x="39793" y="14617"/>
                  </a:lnTo>
                  <a:cubicBezTo>
                    <a:pt x="42440" y="22497"/>
                    <a:pt x="48604" y="28696"/>
                    <a:pt x="56470" y="31388"/>
                  </a:cubicBezTo>
                  <a:lnTo>
                    <a:pt x="69979" y="35994"/>
                  </a:lnTo>
                  <a:lnTo>
                    <a:pt x="56470" y="40600"/>
                  </a:lnTo>
                  <a:cubicBezTo>
                    <a:pt x="48604" y="43292"/>
                    <a:pt x="42440" y="49491"/>
                    <a:pt x="39793" y="57371"/>
                  </a:cubicBezTo>
                  <a:lnTo>
                    <a:pt x="35212" y="70956"/>
                  </a:lnTo>
                  <a:lnTo>
                    <a:pt x="30632" y="57371"/>
                  </a:lnTo>
                  <a:cubicBezTo>
                    <a:pt x="27985" y="49491"/>
                    <a:pt x="21820" y="43292"/>
                    <a:pt x="13955" y="40600"/>
                  </a:cubicBezTo>
                  <a:lnTo>
                    <a:pt x="447" y="35994"/>
                  </a:lnTo>
                  <a:lnTo>
                    <a:pt x="13955" y="31388"/>
                  </a:lnTo>
                  <a:cubicBezTo>
                    <a:pt x="21820" y="28696"/>
                    <a:pt x="27985" y="22497"/>
                    <a:pt x="30632" y="14617"/>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3" name="Google Shape;253;p24"/>
            <p:cNvSpPr/>
            <p:nvPr/>
          </p:nvSpPr>
          <p:spPr>
            <a:xfrm>
              <a:off x="290884" y="2638490"/>
              <a:ext cx="191301" cy="192379"/>
            </a:xfrm>
            <a:custGeom>
              <a:avLst/>
              <a:gdLst/>
              <a:ahLst/>
              <a:cxnLst/>
              <a:rect l="l" t="t" r="r" b="b"/>
              <a:pathLst>
                <a:path w="64249" h="64611" extrusionOk="0">
                  <a:moveTo>
                    <a:pt x="32572" y="1032"/>
                  </a:moveTo>
                  <a:lnTo>
                    <a:pt x="36804" y="13585"/>
                  </a:lnTo>
                  <a:cubicBezTo>
                    <a:pt x="39250" y="20866"/>
                    <a:pt x="44946" y="26595"/>
                    <a:pt x="52214" y="29082"/>
                  </a:cubicBezTo>
                  <a:lnTo>
                    <a:pt x="64696" y="33338"/>
                  </a:lnTo>
                  <a:lnTo>
                    <a:pt x="52214" y="37594"/>
                  </a:lnTo>
                  <a:cubicBezTo>
                    <a:pt x="44946" y="40081"/>
                    <a:pt x="39250" y="45810"/>
                    <a:pt x="36804" y="53091"/>
                  </a:cubicBezTo>
                  <a:lnTo>
                    <a:pt x="32572" y="65644"/>
                  </a:lnTo>
                  <a:lnTo>
                    <a:pt x="28339" y="53091"/>
                  </a:lnTo>
                  <a:cubicBezTo>
                    <a:pt x="25893" y="45810"/>
                    <a:pt x="20197" y="40081"/>
                    <a:pt x="12929" y="37594"/>
                  </a:cubicBezTo>
                  <a:lnTo>
                    <a:pt x="447" y="33338"/>
                  </a:lnTo>
                  <a:lnTo>
                    <a:pt x="12929" y="29082"/>
                  </a:lnTo>
                  <a:cubicBezTo>
                    <a:pt x="20197" y="26595"/>
                    <a:pt x="25893" y="20866"/>
                    <a:pt x="28339" y="13585"/>
                  </a:cubicBez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4" name="Google Shape;254;p24"/>
            <p:cNvSpPr/>
            <p:nvPr/>
          </p:nvSpPr>
          <p:spPr>
            <a:xfrm>
              <a:off x="1630702" y="4813681"/>
              <a:ext cx="85037" cy="85034"/>
            </a:xfrm>
            <a:custGeom>
              <a:avLst/>
              <a:gdLst/>
              <a:ahLst/>
              <a:cxnLst/>
              <a:rect l="l" t="t" r="r" b="b"/>
              <a:pathLst>
                <a:path w="28560" h="28559" extrusionOk="0">
                  <a:moveTo>
                    <a:pt x="29007" y="15393"/>
                  </a:moveTo>
                  <a:cubicBezTo>
                    <a:pt x="28963" y="23279"/>
                    <a:pt x="22533" y="29636"/>
                    <a:pt x="14646" y="29592"/>
                  </a:cubicBezTo>
                  <a:cubicBezTo>
                    <a:pt x="6760" y="29547"/>
                    <a:pt x="402" y="23118"/>
                    <a:pt x="447" y="15231"/>
                  </a:cubicBezTo>
                  <a:cubicBezTo>
                    <a:pt x="491" y="7376"/>
                    <a:pt x="6872" y="1032"/>
                    <a:pt x="14727" y="1032"/>
                  </a:cubicBezTo>
                  <a:cubicBezTo>
                    <a:pt x="22636" y="1055"/>
                    <a:pt x="29029" y="7484"/>
                    <a:pt x="29007" y="15393"/>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5" name="Google Shape;255;p24"/>
            <p:cNvSpPr/>
            <p:nvPr/>
          </p:nvSpPr>
          <p:spPr>
            <a:xfrm>
              <a:off x="6376700" y="255298"/>
              <a:ext cx="85037" cy="85014"/>
            </a:xfrm>
            <a:custGeom>
              <a:avLst/>
              <a:gdLst/>
              <a:ahLst/>
              <a:cxnLst/>
              <a:rect l="l" t="t" r="r" b="b"/>
              <a:pathLst>
                <a:path w="28560" h="28721" extrusionOk="0">
                  <a:moveTo>
                    <a:pt x="28560" y="14361"/>
                  </a:moveTo>
                  <a:cubicBezTo>
                    <a:pt x="28560" y="22292"/>
                    <a:pt x="22167" y="28721"/>
                    <a:pt x="14280" y="28721"/>
                  </a:cubicBezTo>
                  <a:cubicBezTo>
                    <a:pt x="6393" y="28721"/>
                    <a:pt x="0" y="22292"/>
                    <a:pt x="0" y="14361"/>
                  </a:cubicBezTo>
                  <a:cubicBezTo>
                    <a:pt x="0" y="6430"/>
                    <a:pt x="6394" y="0"/>
                    <a:pt x="14280" y="0"/>
                  </a:cubicBezTo>
                  <a:cubicBezTo>
                    <a:pt x="22167" y="0"/>
                    <a:pt x="28560" y="6430"/>
                    <a:pt x="28560" y="14361"/>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73631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100"/>
              <a:buFont typeface="Figtree"/>
              <a:buNone/>
              <a:defRPr sz="3100" b="1">
                <a:solidFill>
                  <a:schemeClr val="dk1"/>
                </a:solidFill>
                <a:latin typeface="Figtree"/>
                <a:ea typeface="Figtree"/>
                <a:cs typeface="Figtree"/>
                <a:sym typeface="Figtree"/>
              </a:defRPr>
            </a:lvl1pPr>
            <a:lvl2pPr lvl="1" rtl="0">
              <a:spcBef>
                <a:spcPts val="0"/>
              </a:spcBef>
              <a:spcAft>
                <a:spcPts val="0"/>
              </a:spcAft>
              <a:buClr>
                <a:schemeClr val="dk1"/>
              </a:buClr>
              <a:buSzPts val="3100"/>
              <a:buFont typeface="Figtree"/>
              <a:buNone/>
              <a:defRPr sz="3100" b="1">
                <a:solidFill>
                  <a:schemeClr val="dk1"/>
                </a:solidFill>
                <a:latin typeface="Figtree"/>
                <a:ea typeface="Figtree"/>
                <a:cs typeface="Figtree"/>
                <a:sym typeface="Figtree"/>
              </a:defRPr>
            </a:lvl2pPr>
            <a:lvl3pPr lvl="2" rtl="0">
              <a:spcBef>
                <a:spcPts val="0"/>
              </a:spcBef>
              <a:spcAft>
                <a:spcPts val="0"/>
              </a:spcAft>
              <a:buClr>
                <a:schemeClr val="dk1"/>
              </a:buClr>
              <a:buSzPts val="3100"/>
              <a:buFont typeface="Figtree"/>
              <a:buNone/>
              <a:defRPr sz="3100" b="1">
                <a:solidFill>
                  <a:schemeClr val="dk1"/>
                </a:solidFill>
                <a:latin typeface="Figtree"/>
                <a:ea typeface="Figtree"/>
                <a:cs typeface="Figtree"/>
                <a:sym typeface="Figtree"/>
              </a:defRPr>
            </a:lvl3pPr>
            <a:lvl4pPr lvl="3" rtl="0">
              <a:spcBef>
                <a:spcPts val="0"/>
              </a:spcBef>
              <a:spcAft>
                <a:spcPts val="0"/>
              </a:spcAft>
              <a:buClr>
                <a:schemeClr val="dk1"/>
              </a:buClr>
              <a:buSzPts val="3100"/>
              <a:buFont typeface="Figtree"/>
              <a:buNone/>
              <a:defRPr sz="3100" b="1">
                <a:solidFill>
                  <a:schemeClr val="dk1"/>
                </a:solidFill>
                <a:latin typeface="Figtree"/>
                <a:ea typeface="Figtree"/>
                <a:cs typeface="Figtree"/>
                <a:sym typeface="Figtree"/>
              </a:defRPr>
            </a:lvl4pPr>
            <a:lvl5pPr lvl="4" rtl="0">
              <a:spcBef>
                <a:spcPts val="0"/>
              </a:spcBef>
              <a:spcAft>
                <a:spcPts val="0"/>
              </a:spcAft>
              <a:buClr>
                <a:schemeClr val="dk1"/>
              </a:buClr>
              <a:buSzPts val="3100"/>
              <a:buFont typeface="Figtree"/>
              <a:buNone/>
              <a:defRPr sz="3100" b="1">
                <a:solidFill>
                  <a:schemeClr val="dk1"/>
                </a:solidFill>
                <a:latin typeface="Figtree"/>
                <a:ea typeface="Figtree"/>
                <a:cs typeface="Figtree"/>
                <a:sym typeface="Figtree"/>
              </a:defRPr>
            </a:lvl5pPr>
            <a:lvl6pPr lvl="5" rtl="0">
              <a:spcBef>
                <a:spcPts val="0"/>
              </a:spcBef>
              <a:spcAft>
                <a:spcPts val="0"/>
              </a:spcAft>
              <a:buClr>
                <a:schemeClr val="dk1"/>
              </a:buClr>
              <a:buSzPts val="3100"/>
              <a:buFont typeface="Figtree"/>
              <a:buNone/>
              <a:defRPr sz="3100" b="1">
                <a:solidFill>
                  <a:schemeClr val="dk1"/>
                </a:solidFill>
                <a:latin typeface="Figtree"/>
                <a:ea typeface="Figtree"/>
                <a:cs typeface="Figtree"/>
                <a:sym typeface="Figtree"/>
              </a:defRPr>
            </a:lvl6pPr>
            <a:lvl7pPr lvl="6" rtl="0">
              <a:spcBef>
                <a:spcPts val="0"/>
              </a:spcBef>
              <a:spcAft>
                <a:spcPts val="0"/>
              </a:spcAft>
              <a:buClr>
                <a:schemeClr val="dk1"/>
              </a:buClr>
              <a:buSzPts val="3100"/>
              <a:buFont typeface="Figtree"/>
              <a:buNone/>
              <a:defRPr sz="3100" b="1">
                <a:solidFill>
                  <a:schemeClr val="dk1"/>
                </a:solidFill>
                <a:latin typeface="Figtree"/>
                <a:ea typeface="Figtree"/>
                <a:cs typeface="Figtree"/>
                <a:sym typeface="Figtree"/>
              </a:defRPr>
            </a:lvl7pPr>
            <a:lvl8pPr lvl="7" rtl="0">
              <a:spcBef>
                <a:spcPts val="0"/>
              </a:spcBef>
              <a:spcAft>
                <a:spcPts val="0"/>
              </a:spcAft>
              <a:buClr>
                <a:schemeClr val="dk1"/>
              </a:buClr>
              <a:buSzPts val="3100"/>
              <a:buFont typeface="Figtree"/>
              <a:buNone/>
              <a:defRPr sz="3100" b="1">
                <a:solidFill>
                  <a:schemeClr val="dk1"/>
                </a:solidFill>
                <a:latin typeface="Figtree"/>
                <a:ea typeface="Figtree"/>
                <a:cs typeface="Figtree"/>
                <a:sym typeface="Figtree"/>
              </a:defRPr>
            </a:lvl8pPr>
            <a:lvl9pPr lvl="8" rtl="0">
              <a:spcBef>
                <a:spcPts val="0"/>
              </a:spcBef>
              <a:spcAft>
                <a:spcPts val="0"/>
              </a:spcAft>
              <a:buClr>
                <a:schemeClr val="dk1"/>
              </a:buClr>
              <a:buSzPts val="3100"/>
              <a:buFont typeface="Figtree"/>
              <a:buNone/>
              <a:defRPr sz="3100" b="1">
                <a:solidFill>
                  <a:schemeClr val="dk1"/>
                </a:solidFill>
                <a:latin typeface="Figtree"/>
                <a:ea typeface="Figtree"/>
                <a:cs typeface="Figtree"/>
                <a:sym typeface="Figtree"/>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1pPr>
            <a:lvl2pPr marL="914400" lvl="1" indent="-317500">
              <a:lnSpc>
                <a:spcPct val="115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2pPr>
            <a:lvl3pPr marL="1371600" lvl="2" indent="-317500">
              <a:lnSpc>
                <a:spcPct val="115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3pPr>
            <a:lvl4pPr marL="1828800" lvl="3" indent="-317500">
              <a:lnSpc>
                <a:spcPct val="115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4pPr>
            <a:lvl5pPr marL="2286000" lvl="4" indent="-317500">
              <a:lnSpc>
                <a:spcPct val="115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5pPr>
            <a:lvl6pPr marL="2743200" lvl="5" indent="-317500">
              <a:lnSpc>
                <a:spcPct val="115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6pPr>
            <a:lvl7pPr marL="3200400" lvl="6" indent="-317500">
              <a:lnSpc>
                <a:spcPct val="115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7pPr>
            <a:lvl8pPr marL="3657600" lvl="7" indent="-317500">
              <a:lnSpc>
                <a:spcPct val="115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8pPr>
            <a:lvl9pPr marL="4114800" lvl="8" indent="-317500">
              <a:lnSpc>
                <a:spcPct val="115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9pPr>
          </a:lstStyle>
          <a:p>
            <a:endParaRPr/>
          </a:p>
        </p:txBody>
      </p:sp>
    </p:spTree>
  </p:cSld>
  <p:clrMap bg1="lt1" tx1="dk1" bg2="dk2" tx2="lt2" accent1="accent1" accent2="accent2" accent3="accent3" accent4="accent4" accent5="accent5" accent6="accent6" hlink="hlink" folHlink="folHlink"/>
  <p:sldLayoutIdLst>
    <p:sldLayoutId id="2147483650" r:id="rId1"/>
    <p:sldLayoutId id="2147483669" r:id="rId2"/>
    <p:sldLayoutId id="2147483670" r:id="rId3"/>
    <p:sldLayoutId id="2147483674"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tmp/rasterized-gradient-8107a1fd.png"/>
          <p:cNvPicPr>
            <a:picLocks noChangeAspect="1"/>
          </p:cNvPicPr>
          <p:nvPr/>
        </p:nvPicPr>
        <p:blipFill>
          <a:blip r:embed="rId3"/>
          <a:stretch>
            <a:fillRect/>
          </a:stretch>
        </p:blipFill>
        <p:spPr>
          <a:xfrm>
            <a:off x="0" y="0"/>
            <a:ext cx="9144000" cy="76200"/>
          </a:xfrm>
          <a:prstGeom prst="rect">
            <a:avLst/>
          </a:prstGeom>
        </p:spPr>
      </p:pic>
      <p:sp>
        <p:nvSpPr>
          <p:cNvPr id="3" name="Text 0"/>
          <p:cNvSpPr/>
          <p:nvPr/>
        </p:nvSpPr>
        <p:spPr>
          <a:xfrm>
            <a:off x="2118836" y="480120"/>
            <a:ext cx="4906328" cy="1097161"/>
          </a:xfrm>
          <a:prstGeom prst="rect">
            <a:avLst/>
          </a:prstGeom>
          <a:noFill/>
          <a:ln/>
        </p:spPr>
        <p:txBody>
          <a:bodyPr wrap="square" lIns="0" tIns="0" rIns="0" bIns="0" rtlCol="0" anchor="t"/>
          <a:lstStyle/>
          <a:p>
            <a:pPr marL="0" indent="0" algn="ctr">
              <a:lnSpc>
                <a:spcPts val="4320"/>
              </a:lnSpc>
              <a:buNone/>
            </a:pPr>
            <a:r>
              <a:rPr lang="en-US" sz="3600" b="1" dirty="0">
                <a:solidFill>
                  <a:srgbClr val="277884"/>
                </a:solidFill>
                <a:latin typeface="Arial" pitchFamily="34" charset="0"/>
                <a:ea typeface="Arial" pitchFamily="34" charset="-122"/>
                <a:cs typeface="Arial" pitchFamily="34" charset="-120"/>
              </a:rPr>
              <a:t>Shared Island, Shared World, Shared Future</a:t>
            </a:r>
            <a:endParaRPr lang="en-US" sz="3600" dirty="0"/>
          </a:p>
        </p:txBody>
      </p:sp>
      <p:sp>
        <p:nvSpPr>
          <p:cNvPr id="4" name="Text 1"/>
          <p:cNvSpPr/>
          <p:nvPr/>
        </p:nvSpPr>
        <p:spPr>
          <a:xfrm>
            <a:off x="2518236" y="2034480"/>
            <a:ext cx="4107379" cy="575370"/>
          </a:xfrm>
          <a:prstGeom prst="rect">
            <a:avLst/>
          </a:prstGeom>
          <a:noFill/>
          <a:ln/>
        </p:spPr>
        <p:txBody>
          <a:bodyPr wrap="square" lIns="0" tIns="0" rIns="0" bIns="0" rtlCol="0" anchor="t"/>
          <a:lstStyle/>
          <a:p>
            <a:pPr algn="ctr"/>
            <a:r>
              <a:rPr lang="en-GB" sz="1600" b="1" dirty="0"/>
              <a:t>Ice Breaker Activity</a:t>
            </a:r>
          </a:p>
          <a:p>
            <a:pPr algn="ctr"/>
            <a:endParaRPr dirty="0"/>
          </a:p>
        </p:txBody>
      </p:sp>
      <p:sp>
        <p:nvSpPr>
          <p:cNvPr id="5" name="Text 2"/>
          <p:cNvSpPr/>
          <p:nvPr/>
        </p:nvSpPr>
        <p:spPr>
          <a:xfrm>
            <a:off x="4000500" y="2948880"/>
            <a:ext cx="1143000" cy="38100"/>
          </a:xfrm>
          <a:prstGeom prst="rect">
            <a:avLst/>
          </a:prstGeom>
          <a:solidFill>
            <a:srgbClr val="FE4447"/>
          </a:solidFill>
          <a:ln/>
        </p:spPr>
        <p:txBody>
          <a:bodyPr wrap="square" rtlCol="0" anchor="ctr"/>
          <a:lstStyle/>
          <a:p>
            <a:pPr marL="0" indent="0">
              <a:buNone/>
            </a:pPr>
            <a:endParaRPr lang="en-US" dirty="0"/>
          </a:p>
        </p:txBody>
      </p:sp>
      <p:pic>
        <p:nvPicPr>
          <p:cNvPr id="8" name="Image 1" descr="/tmp/rasterized-gradient-068862e8.png"/>
          <p:cNvPicPr>
            <a:picLocks noChangeAspect="1"/>
          </p:cNvPicPr>
          <p:nvPr/>
        </p:nvPicPr>
        <p:blipFill>
          <a:blip r:embed="rId3"/>
          <a:stretch>
            <a:fillRect/>
          </a:stretch>
        </p:blipFill>
        <p:spPr>
          <a:xfrm>
            <a:off x="0" y="5067300"/>
            <a:ext cx="9144000" cy="76200"/>
          </a:xfrm>
          <a:prstGeom prst="rect">
            <a:avLst/>
          </a:prstGeom>
        </p:spPr>
      </p:pic>
      <p:sp>
        <p:nvSpPr>
          <p:cNvPr id="7" name="TextBox 6">
            <a:extLst>
              <a:ext uri="{FF2B5EF4-FFF2-40B4-BE49-F238E27FC236}">
                <a16:creationId xmlns:a16="http://schemas.microsoft.com/office/drawing/2014/main" id="{866323C9-BD69-55B3-C86A-DE852DD54E4A}"/>
              </a:ext>
            </a:extLst>
          </p:cNvPr>
          <p:cNvSpPr txBox="1"/>
          <p:nvPr/>
        </p:nvSpPr>
        <p:spPr>
          <a:xfrm>
            <a:off x="1509637" y="3326010"/>
            <a:ext cx="5895975" cy="1384995"/>
          </a:xfrm>
          <a:prstGeom prst="rect">
            <a:avLst/>
          </a:prstGeom>
          <a:noFill/>
        </p:spPr>
        <p:txBody>
          <a:bodyPr wrap="square" rtlCol="0">
            <a:spAutoFit/>
          </a:bodyPr>
          <a:lstStyle/>
          <a:p>
            <a:pPr lvl="0" algn="ctr">
              <a:buSzPts val="1000"/>
              <a:tabLst>
                <a:tab pos="457200" algn="l"/>
              </a:tabLst>
            </a:pPr>
            <a:r>
              <a:rPr lang="en-GB" sz="1400" b="1" dirty="0">
                <a:solidFill>
                  <a:srgbClr val="FF0000"/>
                </a:solidFill>
                <a:effectLst/>
                <a:latin typeface="Aptos" panose="020B0004020202020204" pitchFamily="34" charset="0"/>
                <a:ea typeface="Times New Roman" panose="02020603050405020304" pitchFamily="18" charset="0"/>
              </a:rPr>
              <a:t>“Find your Colour Crew”</a:t>
            </a:r>
          </a:p>
          <a:p>
            <a:pPr marL="342900" lvl="0" indent="-342900">
              <a:buSzPts val="1000"/>
              <a:buFont typeface="Symbol" panose="05050102010706020507" pitchFamily="18" charset="2"/>
              <a:buChar char=""/>
              <a:tabLst>
                <a:tab pos="457200" algn="l"/>
              </a:tabLst>
            </a:pPr>
            <a:endParaRPr lang="en-GB" dirty="0">
              <a:latin typeface="Aptos" panose="020B0004020202020204" pitchFamily="34" charset="0"/>
              <a:ea typeface="Times New Roman" panose="02020603050405020304" pitchFamily="18" charset="0"/>
            </a:endParaRPr>
          </a:p>
          <a:p>
            <a:pPr lvl="0" algn="ctr">
              <a:buSzPts val="1000"/>
              <a:tabLst>
                <a:tab pos="457200" algn="l"/>
              </a:tabLst>
            </a:pPr>
            <a:r>
              <a:rPr lang="en-GB" sz="1400" dirty="0">
                <a:effectLst/>
                <a:latin typeface="Aptos" panose="020B0004020202020204" pitchFamily="34" charset="0"/>
                <a:ea typeface="Times New Roman" panose="02020603050405020304" pitchFamily="18" charset="0"/>
              </a:rPr>
              <a:t>Has attended the most GCE conferences</a:t>
            </a:r>
            <a:endParaRPr lang="en-GB" sz="1400" dirty="0">
              <a:effectLst/>
              <a:latin typeface="Times New Roman" panose="02020603050405020304" pitchFamily="18" charset="0"/>
              <a:ea typeface="Times New Roman" panose="02020603050405020304" pitchFamily="18" charset="0"/>
            </a:endParaRPr>
          </a:p>
          <a:p>
            <a:pPr lvl="0" algn="ctr">
              <a:buSzPts val="1000"/>
              <a:tabLst>
                <a:tab pos="457200" algn="l"/>
              </a:tabLst>
            </a:pPr>
            <a:r>
              <a:rPr lang="en-GB" sz="1400" dirty="0">
                <a:effectLst/>
                <a:latin typeface="Aptos" panose="020B0004020202020204" pitchFamily="34" charset="0"/>
                <a:ea typeface="Times New Roman" panose="02020603050405020304" pitchFamily="18" charset="0"/>
              </a:rPr>
              <a:t>Has travelled the furthest</a:t>
            </a:r>
            <a:endParaRPr lang="en-GB" sz="1400" dirty="0">
              <a:effectLst/>
              <a:latin typeface="Times New Roman" panose="02020603050405020304" pitchFamily="18" charset="0"/>
              <a:ea typeface="Times New Roman" panose="02020603050405020304" pitchFamily="18" charset="0"/>
            </a:endParaRPr>
          </a:p>
          <a:p>
            <a:pPr lvl="0" algn="ctr">
              <a:buSzPts val="1000"/>
              <a:tabLst>
                <a:tab pos="457200" algn="l"/>
              </a:tabLst>
            </a:pPr>
            <a:r>
              <a:rPr lang="en-GB" sz="1400" dirty="0">
                <a:effectLst/>
                <a:latin typeface="Aptos" panose="020B0004020202020204" pitchFamily="34" charset="0"/>
                <a:ea typeface="Times New Roman" panose="02020603050405020304" pitchFamily="18" charset="0"/>
              </a:rPr>
              <a:t>  Worked in the most unusual location</a:t>
            </a:r>
            <a:endParaRPr lang="en-GB" sz="1400" dirty="0">
              <a:effectLst/>
              <a:latin typeface="Times New Roman" panose="02020603050405020304" pitchFamily="18" charset="0"/>
              <a:ea typeface="Times New Roman" panose="02020603050405020304" pitchFamily="18" charset="0"/>
            </a:endParaRPr>
          </a:p>
          <a:p>
            <a:pPr algn="ctr"/>
            <a:r>
              <a:rPr lang="en-GB" sz="1400" dirty="0">
                <a:effectLst/>
                <a:latin typeface="Aptos" panose="020B0004020202020204" pitchFamily="34" charset="0"/>
                <a:ea typeface="Aptos" panose="020B0004020202020204" pitchFamily="34" charset="0"/>
                <a:cs typeface="Times New Roman" panose="02020603050405020304" pitchFamily="18" charset="0"/>
              </a:rPr>
              <a:t>  Has the most years in the sector</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E4BE0-1203-8E40-5D74-A43ED5A6EB85}"/>
              </a:ext>
            </a:extLst>
          </p:cNvPr>
          <p:cNvSpPr>
            <a:spLocks noGrp="1"/>
          </p:cNvSpPr>
          <p:nvPr>
            <p:ph type="title"/>
          </p:nvPr>
        </p:nvSpPr>
        <p:spPr>
          <a:xfrm>
            <a:off x="626425" y="253517"/>
            <a:ext cx="7704000" cy="572700"/>
          </a:xfrm>
        </p:spPr>
        <p:txBody>
          <a:bodyPr/>
          <a:lstStyle/>
          <a:p>
            <a:r>
              <a:rPr lang="en-IE" sz="2800" dirty="0">
                <a:solidFill>
                  <a:schemeClr val="tx1">
                    <a:lumMod val="90000"/>
                    <a:lumOff val="10000"/>
                  </a:schemeClr>
                </a:solidFill>
                <a:latin typeface="Arial"/>
                <a:cs typeface="Arial"/>
                <a:sym typeface="Arial"/>
              </a:rPr>
              <a:t>Panel Discussion Reflections</a:t>
            </a:r>
          </a:p>
        </p:txBody>
      </p:sp>
      <p:sp>
        <p:nvSpPr>
          <p:cNvPr id="3" name="Text Placeholder 2">
            <a:extLst>
              <a:ext uri="{FF2B5EF4-FFF2-40B4-BE49-F238E27FC236}">
                <a16:creationId xmlns:a16="http://schemas.microsoft.com/office/drawing/2014/main" id="{9C4CA196-B538-B518-D6A7-E200D99EA834}"/>
              </a:ext>
            </a:extLst>
          </p:cNvPr>
          <p:cNvSpPr>
            <a:spLocks noGrp="1"/>
          </p:cNvSpPr>
          <p:nvPr>
            <p:ph type="body" idx="1"/>
          </p:nvPr>
        </p:nvSpPr>
        <p:spPr>
          <a:xfrm>
            <a:off x="166083" y="826217"/>
            <a:ext cx="4696063" cy="3491065"/>
          </a:xfrm>
        </p:spPr>
        <p:txBody>
          <a:bodyPr/>
          <a:lstStyle/>
          <a:p>
            <a:pPr lvl="0">
              <a:lnSpc>
                <a:spcPct val="100000"/>
              </a:lnSpc>
              <a:spcAft>
                <a:spcPts val="1200"/>
              </a:spcAft>
            </a:pPr>
            <a:r>
              <a:rPr lang="en-GB" sz="2000" dirty="0">
                <a:latin typeface="Arial" panose="020B0604020202020204" pitchFamily="34" charset="0"/>
                <a:cs typeface="Arial" panose="020B0604020202020204" pitchFamily="34" charset="0"/>
              </a:rPr>
              <a:t>What insight from the morning panel most resonated with you or surprised you?</a:t>
            </a:r>
          </a:p>
          <a:p>
            <a:pPr lvl="0">
              <a:lnSpc>
                <a:spcPct val="100000"/>
              </a:lnSpc>
              <a:spcAft>
                <a:spcPts val="1200"/>
              </a:spcAft>
            </a:pPr>
            <a:r>
              <a:rPr lang="en-GB" sz="2000" dirty="0">
                <a:latin typeface="Arial" panose="020B0604020202020204" pitchFamily="34" charset="0"/>
                <a:cs typeface="Arial" panose="020B0604020202020204" pitchFamily="34" charset="0"/>
              </a:rPr>
              <a:t>What example or model from the speaker's experience could be relevant to our Shared Island GCE work?</a:t>
            </a:r>
          </a:p>
          <a:p>
            <a:pPr lvl="0">
              <a:lnSpc>
                <a:spcPct val="100000"/>
              </a:lnSpc>
              <a:spcAft>
                <a:spcPts val="1200"/>
              </a:spcAft>
            </a:pPr>
            <a:r>
              <a:rPr lang="en-GB" sz="2000" dirty="0">
                <a:latin typeface="Arial" panose="020B0604020202020204" pitchFamily="34" charset="0"/>
                <a:cs typeface="Arial" panose="020B0604020202020204" pitchFamily="34" charset="0"/>
              </a:rPr>
              <a:t>What question or challenge raised by the panel should inform our afternoon prioritisation of barriers and opportunities?</a:t>
            </a:r>
          </a:p>
          <a:p>
            <a:endParaRPr lang="en-IE" sz="2000" dirty="0"/>
          </a:p>
        </p:txBody>
      </p:sp>
      <p:sp>
        <p:nvSpPr>
          <p:cNvPr id="5" name="TextBox 4">
            <a:extLst>
              <a:ext uri="{FF2B5EF4-FFF2-40B4-BE49-F238E27FC236}">
                <a16:creationId xmlns:a16="http://schemas.microsoft.com/office/drawing/2014/main" id="{6882DE9B-30B9-0173-BC6F-62F8F94B0EA1}"/>
              </a:ext>
            </a:extLst>
          </p:cNvPr>
          <p:cNvSpPr txBox="1"/>
          <p:nvPr/>
        </p:nvSpPr>
        <p:spPr>
          <a:xfrm>
            <a:off x="5169874" y="3044444"/>
            <a:ext cx="3974126" cy="1822615"/>
          </a:xfrm>
          <a:prstGeom prst="rect">
            <a:avLst/>
          </a:prstGeom>
          <a:noFill/>
        </p:spPr>
        <p:txBody>
          <a:bodyPr wrap="square">
            <a:spAutoFit/>
          </a:bodyPr>
          <a:lstStyle/>
          <a:p>
            <a:pPr marL="342900" lvl="0" indent="-342900">
              <a:lnSpc>
                <a:spcPct val="115000"/>
              </a:lnSpc>
              <a:spcAft>
                <a:spcPts val="1000"/>
              </a:spcAft>
              <a:buFont typeface="Arial" panose="020B0604020202020204" pitchFamily="34" charset="0"/>
              <a:buChar char="●"/>
            </a:pPr>
            <a:r>
              <a:rPr lang="en-GB" sz="1400" dirty="0">
                <a:solidFill>
                  <a:srgbClr val="000000"/>
                </a:solidFill>
                <a:effectLst/>
                <a:latin typeface="+mn-lt"/>
                <a:ea typeface="Aptos" panose="020B0004020202020204" pitchFamily="34" charset="0"/>
                <a:cs typeface="Aptos" panose="020B0004020202020204" pitchFamily="34" charset="0"/>
              </a:rPr>
              <a:t>Individual silent reflection on the questions</a:t>
            </a:r>
            <a:endParaRPr lang="en-GB" sz="1400" dirty="0">
              <a:effectLst/>
              <a:latin typeface="+mn-lt"/>
              <a:ea typeface="Noto Sans Symbols"/>
              <a:cs typeface="Noto Sans Symbols"/>
            </a:endParaRPr>
          </a:p>
          <a:p>
            <a:pPr marL="342900" lvl="0" indent="-342900">
              <a:lnSpc>
                <a:spcPct val="115000"/>
              </a:lnSpc>
              <a:spcAft>
                <a:spcPts val="1000"/>
              </a:spcAft>
              <a:buFont typeface="Arial" panose="020B0604020202020204" pitchFamily="34" charset="0"/>
              <a:buChar char="●"/>
            </a:pPr>
            <a:r>
              <a:rPr lang="en-GB" sz="1400" dirty="0">
                <a:solidFill>
                  <a:srgbClr val="000000"/>
                </a:solidFill>
                <a:effectLst/>
                <a:latin typeface="+mn-lt"/>
                <a:ea typeface="Aptos" panose="020B0004020202020204" pitchFamily="34" charset="0"/>
                <a:cs typeface="Aptos" panose="020B0004020202020204" pitchFamily="34" charset="0"/>
              </a:rPr>
              <a:t>Turn to a neighbour and share one key insight or takeaway (pairs)</a:t>
            </a:r>
            <a:endParaRPr lang="en-GB" sz="1400" dirty="0">
              <a:effectLst/>
              <a:latin typeface="+mn-lt"/>
              <a:ea typeface="Noto Sans Symbols"/>
              <a:cs typeface="Noto Sans Symbols"/>
            </a:endParaRPr>
          </a:p>
          <a:p>
            <a:pPr marL="342900" lvl="0" indent="-342900">
              <a:lnSpc>
                <a:spcPct val="115000"/>
              </a:lnSpc>
              <a:spcAft>
                <a:spcPts val="1000"/>
              </a:spcAft>
              <a:buFont typeface="Arial" panose="020B0604020202020204" pitchFamily="34" charset="0"/>
              <a:buChar char="●"/>
            </a:pPr>
            <a:r>
              <a:rPr lang="en-GB" sz="1400" dirty="0">
                <a:solidFill>
                  <a:srgbClr val="000000"/>
                </a:solidFill>
                <a:effectLst/>
                <a:latin typeface="+mn-lt"/>
                <a:ea typeface="Aptos" panose="020B0004020202020204" pitchFamily="34" charset="0"/>
                <a:cs typeface="Aptos" panose="020B0004020202020204" pitchFamily="34" charset="0"/>
              </a:rPr>
              <a:t>3-4 volunteers will be invited to briefly share a key theme or question that will inform the afternoon (whole group)</a:t>
            </a:r>
            <a:endParaRPr lang="en-GB" sz="1400" dirty="0">
              <a:effectLst/>
              <a:latin typeface="+mn-lt"/>
              <a:ea typeface="Noto Sans Symbols"/>
              <a:cs typeface="Noto Sans Symbols"/>
            </a:endParaRPr>
          </a:p>
        </p:txBody>
      </p:sp>
    </p:spTree>
    <p:extLst>
      <p:ext uri="{BB962C8B-B14F-4D97-AF65-F5344CB8AC3E}">
        <p14:creationId xmlns:p14="http://schemas.microsoft.com/office/powerpoint/2010/main" val="1689655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8C219-2DF2-1E4A-3F15-2477836C5E50}"/>
              </a:ext>
            </a:extLst>
          </p:cNvPr>
          <p:cNvSpPr>
            <a:spLocks noGrp="1"/>
          </p:cNvSpPr>
          <p:nvPr>
            <p:ph type="title"/>
          </p:nvPr>
        </p:nvSpPr>
        <p:spPr>
          <a:xfrm>
            <a:off x="349367" y="444055"/>
            <a:ext cx="8445265" cy="2215773"/>
          </a:xfrm>
        </p:spPr>
        <p:txBody>
          <a:bodyPr/>
          <a:lstStyle/>
          <a:p>
            <a:pPr algn="ctr"/>
            <a:r>
              <a:rPr lang="en-IE" sz="2800" dirty="0">
                <a:solidFill>
                  <a:srgbClr val="1F4E79"/>
                </a:solidFill>
                <a:latin typeface="Arial"/>
                <a:cs typeface="Arial"/>
                <a:sym typeface="Arial"/>
              </a:rPr>
              <a:t>Moving from what we’ve learned to                     what matters most moving forward</a:t>
            </a:r>
          </a:p>
        </p:txBody>
      </p:sp>
      <p:pic>
        <p:nvPicPr>
          <p:cNvPr id="7" name="Graphic 6" descr="Treasure Map outline">
            <a:extLst>
              <a:ext uri="{FF2B5EF4-FFF2-40B4-BE49-F238E27FC236}">
                <a16:creationId xmlns:a16="http://schemas.microsoft.com/office/drawing/2014/main" id="{70AD3049-1EE5-42FC-3DD2-2704181E456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28901" y="1796142"/>
            <a:ext cx="8755610" cy="3559629"/>
          </a:xfrm>
          <a:prstGeom prst="rect">
            <a:avLst/>
          </a:prstGeom>
        </p:spPr>
      </p:pic>
    </p:spTree>
    <p:extLst>
      <p:ext uri="{BB962C8B-B14F-4D97-AF65-F5344CB8AC3E}">
        <p14:creationId xmlns:p14="http://schemas.microsoft.com/office/powerpoint/2010/main" val="2428597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A9252-B1D9-3C52-CDFD-DA72D39BABCA}"/>
              </a:ext>
            </a:extLst>
          </p:cNvPr>
          <p:cNvSpPr>
            <a:spLocks noGrp="1"/>
          </p:cNvSpPr>
          <p:nvPr>
            <p:ph type="title"/>
          </p:nvPr>
        </p:nvSpPr>
        <p:spPr>
          <a:xfrm>
            <a:off x="978045" y="440871"/>
            <a:ext cx="7704000" cy="572700"/>
          </a:xfrm>
        </p:spPr>
        <p:txBody>
          <a:bodyPr/>
          <a:lstStyle/>
          <a:p>
            <a:r>
              <a:rPr lang="en-IE" sz="2800" dirty="0">
                <a:solidFill>
                  <a:schemeClr val="tx1">
                    <a:lumMod val="90000"/>
                    <a:lumOff val="10000"/>
                  </a:schemeClr>
                </a:solidFill>
                <a:latin typeface="Arial"/>
                <a:cs typeface="Arial"/>
              </a:rPr>
              <a:t>Prioritising Identified Barriers</a:t>
            </a:r>
          </a:p>
        </p:txBody>
      </p:sp>
      <p:sp>
        <p:nvSpPr>
          <p:cNvPr id="3" name="Text Placeholder 2">
            <a:extLst>
              <a:ext uri="{FF2B5EF4-FFF2-40B4-BE49-F238E27FC236}">
                <a16:creationId xmlns:a16="http://schemas.microsoft.com/office/drawing/2014/main" id="{A3455E98-D505-7FE2-2DE5-E3DC7082F1E7}"/>
              </a:ext>
            </a:extLst>
          </p:cNvPr>
          <p:cNvSpPr>
            <a:spLocks noGrp="1"/>
          </p:cNvSpPr>
          <p:nvPr>
            <p:ph type="body" idx="1"/>
          </p:nvPr>
        </p:nvSpPr>
        <p:spPr>
          <a:xfrm>
            <a:off x="504516" y="1389921"/>
            <a:ext cx="7929191" cy="3965850"/>
          </a:xfrm>
        </p:spPr>
        <p:txBody>
          <a:bodyPr/>
          <a:lstStyle/>
          <a:p>
            <a:r>
              <a:rPr lang="en-GB" sz="1800" u="sng" dirty="0">
                <a:latin typeface="+mn-lt"/>
              </a:rPr>
              <a:t>First Step: </a:t>
            </a:r>
            <a:r>
              <a:rPr lang="en-GB" sz="1800" b="1" dirty="0">
                <a:latin typeface="+mn-lt"/>
              </a:rPr>
              <a:t>Individual voting </a:t>
            </a:r>
            <a:r>
              <a:rPr lang="en-GB" sz="1800" dirty="0">
                <a:latin typeface="+mn-lt"/>
              </a:rPr>
              <a:t>on which barriers are </a:t>
            </a:r>
            <a:r>
              <a:rPr lang="en-GB" sz="1800" b="1" dirty="0">
                <a:latin typeface="+mn-lt"/>
              </a:rPr>
              <a:t>MOST URGENT to address</a:t>
            </a:r>
            <a:r>
              <a:rPr lang="en-GB" sz="1800" dirty="0">
                <a:latin typeface="+mn-lt"/>
              </a:rPr>
              <a:t> (3 votes each) </a:t>
            </a:r>
          </a:p>
          <a:p>
            <a:pPr marL="139700" indent="0">
              <a:buNone/>
            </a:pPr>
            <a:endParaRPr lang="en-GB" sz="1600" dirty="0">
              <a:latin typeface="+mn-lt"/>
            </a:endParaRPr>
          </a:p>
          <a:p>
            <a:r>
              <a:rPr lang="en-GB" sz="1800" u="sng" dirty="0">
                <a:latin typeface="+mn-lt"/>
              </a:rPr>
              <a:t>Second Step</a:t>
            </a:r>
            <a:r>
              <a:rPr lang="en-GB" sz="1800" dirty="0">
                <a:latin typeface="+mn-lt"/>
              </a:rPr>
              <a:t>: </a:t>
            </a:r>
            <a:r>
              <a:rPr lang="en-GB" sz="1800" b="1" dirty="0">
                <a:latin typeface="+mn-lt"/>
              </a:rPr>
              <a:t>Small group discussions</a:t>
            </a:r>
            <a:r>
              <a:rPr lang="en-GB" sz="1800" dirty="0">
                <a:latin typeface="+mn-lt"/>
              </a:rPr>
              <a:t> about choices and identification/agreement on the top 3 barriers to their priorities – using the provided question sheet</a:t>
            </a:r>
          </a:p>
          <a:p>
            <a:pPr marL="139700" indent="0">
              <a:buNone/>
            </a:pPr>
            <a:endParaRPr lang="en-GB" sz="1600" dirty="0">
              <a:latin typeface="+mn-lt"/>
            </a:endParaRPr>
          </a:p>
          <a:p>
            <a:r>
              <a:rPr lang="en-GB" sz="1800" u="sng" dirty="0">
                <a:latin typeface="+mn-lt"/>
              </a:rPr>
              <a:t>Third Step: </a:t>
            </a:r>
            <a:r>
              <a:rPr lang="en-GB" sz="1800" b="1" dirty="0">
                <a:latin typeface="+mn-lt"/>
              </a:rPr>
              <a:t>Quick report-backs </a:t>
            </a:r>
            <a:r>
              <a:rPr lang="en-GB" sz="1800" dirty="0">
                <a:latin typeface="+mn-lt"/>
              </a:rPr>
              <a:t>highlighting different perspectives and consensus areas</a:t>
            </a:r>
          </a:p>
          <a:p>
            <a:pPr marL="139700" indent="0">
              <a:buNone/>
            </a:pPr>
            <a:endParaRPr lang="en-IE" sz="2000" dirty="0"/>
          </a:p>
        </p:txBody>
      </p:sp>
    </p:spTree>
    <p:extLst>
      <p:ext uri="{BB962C8B-B14F-4D97-AF65-F5344CB8AC3E}">
        <p14:creationId xmlns:p14="http://schemas.microsoft.com/office/powerpoint/2010/main" val="3983087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FB170-9480-7ECC-25A8-90683F6EB1F3}"/>
              </a:ext>
            </a:extLst>
          </p:cNvPr>
          <p:cNvSpPr>
            <a:spLocks noGrp="1"/>
          </p:cNvSpPr>
          <p:nvPr>
            <p:ph type="title"/>
          </p:nvPr>
        </p:nvSpPr>
        <p:spPr>
          <a:xfrm>
            <a:off x="487117" y="265797"/>
            <a:ext cx="8558912" cy="572700"/>
          </a:xfrm>
        </p:spPr>
        <p:txBody>
          <a:bodyPr/>
          <a:lstStyle/>
          <a:p>
            <a:r>
              <a:rPr lang="en-IE" sz="2800" dirty="0">
                <a:solidFill>
                  <a:schemeClr val="tx1">
                    <a:lumMod val="90000"/>
                    <a:lumOff val="10000"/>
                  </a:schemeClr>
                </a:solidFill>
                <a:latin typeface="Arial"/>
                <a:cs typeface="Arial"/>
              </a:rPr>
              <a:t>Prioritising Identified Barriers </a:t>
            </a:r>
            <a:r>
              <a:rPr lang="en-IE" sz="1600" i="1" dirty="0">
                <a:solidFill>
                  <a:schemeClr val="accent1">
                    <a:lumMod val="75000"/>
                  </a:schemeClr>
                </a:solidFill>
                <a:latin typeface="+mn-lt"/>
              </a:rPr>
              <a:t>each person has 3 votes</a:t>
            </a:r>
            <a:endParaRPr lang="en-IE" i="1" dirty="0">
              <a:latin typeface="+mn-lt"/>
            </a:endParaRPr>
          </a:p>
        </p:txBody>
      </p:sp>
      <p:sp>
        <p:nvSpPr>
          <p:cNvPr id="3" name="Text Placeholder 2">
            <a:extLst>
              <a:ext uri="{FF2B5EF4-FFF2-40B4-BE49-F238E27FC236}">
                <a16:creationId xmlns:a16="http://schemas.microsoft.com/office/drawing/2014/main" id="{1BA2F305-DB88-C305-B7DE-B343AB623929}"/>
              </a:ext>
            </a:extLst>
          </p:cNvPr>
          <p:cNvSpPr>
            <a:spLocks noGrp="1"/>
          </p:cNvSpPr>
          <p:nvPr>
            <p:ph type="body" idx="1"/>
          </p:nvPr>
        </p:nvSpPr>
        <p:spPr>
          <a:xfrm>
            <a:off x="0" y="838497"/>
            <a:ext cx="9144000" cy="4080150"/>
          </a:xfrm>
        </p:spPr>
        <p:txBody>
          <a:bodyPr/>
          <a:lstStyle/>
          <a:p>
            <a:r>
              <a:rPr lang="en-GB" b="1" dirty="0">
                <a:solidFill>
                  <a:schemeClr val="accent1">
                    <a:lumMod val="75000"/>
                  </a:schemeClr>
                </a:solidFill>
              </a:rPr>
              <a:t>Funding Fragmentation:</a:t>
            </a:r>
            <a:r>
              <a:rPr lang="en-GB" dirty="0">
                <a:solidFill>
                  <a:schemeClr val="accent1">
                    <a:lumMod val="75000"/>
                  </a:schemeClr>
                </a:solidFill>
              </a:rPr>
              <a:t> </a:t>
            </a:r>
            <a:r>
              <a:rPr lang="en-GB" dirty="0"/>
              <a:t>Short-term, project-based funding cycles that prevent long-term planning and institutional sustainability</a:t>
            </a:r>
          </a:p>
          <a:p>
            <a:r>
              <a:rPr lang="en-GB" b="1" dirty="0">
                <a:solidFill>
                  <a:schemeClr val="accent1">
                    <a:lumMod val="75000"/>
                  </a:schemeClr>
                </a:solidFill>
              </a:rPr>
              <a:t>Public Discourse Gap (NI):</a:t>
            </a:r>
            <a:r>
              <a:rPr lang="en-GB" dirty="0">
                <a:solidFill>
                  <a:schemeClr val="accent1">
                    <a:lumMod val="75000"/>
                  </a:schemeClr>
                </a:solidFill>
              </a:rPr>
              <a:t> </a:t>
            </a:r>
            <a:r>
              <a:rPr lang="en-GB" dirty="0"/>
              <a:t>Absence of GCE in Northern Ireland public and political discourse, with no government funding stream or ministerial portfolio</a:t>
            </a:r>
          </a:p>
          <a:p>
            <a:r>
              <a:rPr lang="en-GB" b="1" dirty="0">
                <a:solidFill>
                  <a:schemeClr val="accent1">
                    <a:lumMod val="75000"/>
                  </a:schemeClr>
                </a:solidFill>
              </a:rPr>
              <a:t>Curriculum Access Barriers:</a:t>
            </a:r>
            <a:r>
              <a:rPr lang="en-GB" dirty="0">
                <a:solidFill>
                  <a:schemeClr val="accent1">
                    <a:lumMod val="75000"/>
                  </a:schemeClr>
                </a:solidFill>
              </a:rPr>
              <a:t> </a:t>
            </a:r>
            <a:r>
              <a:rPr lang="en-GB" dirty="0"/>
              <a:t>GCE positioned as “add-on” rather than embedded throughout curriculum frameworks in both jurisdictions</a:t>
            </a:r>
          </a:p>
          <a:p>
            <a:r>
              <a:rPr lang="en-GB" b="1" dirty="0">
                <a:solidFill>
                  <a:schemeClr val="accent1">
                    <a:lumMod val="75000"/>
                  </a:schemeClr>
                </a:solidFill>
              </a:rPr>
              <a:t>Cross-Border Structural Deficit</a:t>
            </a:r>
            <a:r>
              <a:rPr lang="en-GB" b="1" dirty="0"/>
              <a:t>:</a:t>
            </a:r>
            <a:r>
              <a:rPr lang="en-GB" dirty="0"/>
              <a:t> Lack of formal mechanisms and institutional funding for sustained North-South collaboration on GCE</a:t>
            </a:r>
          </a:p>
          <a:p>
            <a:r>
              <a:rPr lang="en-GB" b="1" dirty="0">
                <a:solidFill>
                  <a:schemeClr val="accent1">
                    <a:lumMod val="75000"/>
                  </a:schemeClr>
                </a:solidFill>
              </a:rPr>
              <a:t>Sector Capacity Constraints:</a:t>
            </a:r>
            <a:r>
              <a:rPr lang="en-GB" dirty="0">
                <a:solidFill>
                  <a:schemeClr val="accent1">
                    <a:lumMod val="75000"/>
                  </a:schemeClr>
                </a:solidFill>
              </a:rPr>
              <a:t> </a:t>
            </a:r>
            <a:r>
              <a:rPr lang="en-GB" dirty="0"/>
              <a:t>Small, under-resourced GCE sectors (especially in NI) lacking capacity for sustained engagement and collaboration</a:t>
            </a:r>
          </a:p>
          <a:p>
            <a:r>
              <a:rPr lang="en-GB" b="1" dirty="0">
                <a:solidFill>
                  <a:schemeClr val="accent1">
                    <a:lumMod val="75000"/>
                  </a:schemeClr>
                </a:solidFill>
              </a:rPr>
              <a:t>Policy Misalignment:</a:t>
            </a:r>
            <a:r>
              <a:rPr lang="en-GB" dirty="0">
                <a:solidFill>
                  <a:schemeClr val="accent1">
                    <a:lumMod val="75000"/>
                  </a:schemeClr>
                </a:solidFill>
              </a:rPr>
              <a:t> </a:t>
            </a:r>
            <a:r>
              <a:rPr lang="en-GB" dirty="0"/>
              <a:t>Disconnect between high-level policy commitments (Irish Aid Strategy, Vision 2030) and operational delivery/funding structures</a:t>
            </a:r>
          </a:p>
          <a:p>
            <a:r>
              <a:rPr lang="en-GB" b="1" dirty="0">
                <a:solidFill>
                  <a:schemeClr val="accent1">
                    <a:lumMod val="75000"/>
                  </a:schemeClr>
                </a:solidFill>
              </a:rPr>
              <a:t>Territorial Approaches:</a:t>
            </a:r>
            <a:r>
              <a:rPr lang="en-GB" dirty="0">
                <a:solidFill>
                  <a:schemeClr val="accent1">
                    <a:lumMod val="75000"/>
                  </a:schemeClr>
                </a:solidFill>
              </a:rPr>
              <a:t> </a:t>
            </a:r>
            <a:r>
              <a:rPr lang="en-GB" dirty="0"/>
              <a:t>Organisations operating within jurisdictional boundaries, limiting cross-border collaboration potential</a:t>
            </a:r>
          </a:p>
          <a:p>
            <a:r>
              <a:rPr lang="en-GB" b="1" dirty="0">
                <a:solidFill>
                  <a:schemeClr val="accent1">
                    <a:lumMod val="75000"/>
                  </a:schemeClr>
                </a:solidFill>
              </a:rPr>
              <a:t>Evidence and Recognition Gap:</a:t>
            </a:r>
            <a:r>
              <a:rPr lang="en-GB" dirty="0">
                <a:solidFill>
                  <a:schemeClr val="accent1">
                    <a:lumMod val="75000"/>
                  </a:schemeClr>
                </a:solidFill>
              </a:rPr>
              <a:t> </a:t>
            </a:r>
            <a:r>
              <a:rPr lang="en-GB" dirty="0"/>
              <a:t>GCE sector not widely recognised by government departments and school networks as essential curriculum resource</a:t>
            </a:r>
          </a:p>
          <a:p>
            <a:endParaRPr lang="en-IE" dirty="0"/>
          </a:p>
        </p:txBody>
      </p:sp>
    </p:spTree>
    <p:extLst>
      <p:ext uri="{BB962C8B-B14F-4D97-AF65-F5344CB8AC3E}">
        <p14:creationId xmlns:p14="http://schemas.microsoft.com/office/powerpoint/2010/main" val="3064822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A958F-5E69-005B-833E-0BDF7586EF01}"/>
              </a:ext>
            </a:extLst>
          </p:cNvPr>
          <p:cNvSpPr>
            <a:spLocks noGrp="1"/>
          </p:cNvSpPr>
          <p:nvPr>
            <p:ph type="title"/>
          </p:nvPr>
        </p:nvSpPr>
        <p:spPr/>
        <p:txBody>
          <a:bodyPr/>
          <a:lstStyle/>
          <a:p>
            <a:r>
              <a:rPr lang="en-IE" sz="2800" dirty="0">
                <a:solidFill>
                  <a:schemeClr val="tx1">
                    <a:lumMod val="90000"/>
                    <a:lumOff val="10000"/>
                  </a:schemeClr>
                </a:solidFill>
                <a:latin typeface="Arial"/>
                <a:cs typeface="Arial"/>
              </a:rPr>
              <a:t>Strategic Opportunity Ranking</a:t>
            </a:r>
          </a:p>
        </p:txBody>
      </p:sp>
      <p:graphicFrame>
        <p:nvGraphicFramePr>
          <p:cNvPr id="6" name="Table 5">
            <a:extLst>
              <a:ext uri="{FF2B5EF4-FFF2-40B4-BE49-F238E27FC236}">
                <a16:creationId xmlns:a16="http://schemas.microsoft.com/office/drawing/2014/main" id="{88E646EE-72E9-7B07-2449-965786B67C36}"/>
              </a:ext>
            </a:extLst>
          </p:cNvPr>
          <p:cNvGraphicFramePr>
            <a:graphicFrameLocks noGrp="1"/>
          </p:cNvGraphicFramePr>
          <p:nvPr>
            <p:extLst>
              <p:ext uri="{D42A27DB-BD31-4B8C-83A1-F6EECF244321}">
                <p14:modId xmlns:p14="http://schemas.microsoft.com/office/powerpoint/2010/main" val="3821337475"/>
              </p:ext>
            </p:extLst>
          </p:nvPr>
        </p:nvGraphicFramePr>
        <p:xfrm>
          <a:off x="311062" y="1253734"/>
          <a:ext cx="8521876" cy="3423902"/>
        </p:xfrm>
        <a:graphic>
          <a:graphicData uri="http://schemas.openxmlformats.org/drawingml/2006/table">
            <a:tbl>
              <a:tblPr firstRow="1" bandRow="1">
                <a:tableStyleId>{DBA741DD-7D6B-4840-A46F-0B5FFE5E8A97}</a:tableStyleId>
              </a:tblPr>
              <a:tblGrid>
                <a:gridCol w="2130469">
                  <a:extLst>
                    <a:ext uri="{9D8B030D-6E8A-4147-A177-3AD203B41FA5}">
                      <a16:colId xmlns:a16="http://schemas.microsoft.com/office/drawing/2014/main" val="2628577132"/>
                    </a:ext>
                  </a:extLst>
                </a:gridCol>
                <a:gridCol w="2130469">
                  <a:extLst>
                    <a:ext uri="{9D8B030D-6E8A-4147-A177-3AD203B41FA5}">
                      <a16:colId xmlns:a16="http://schemas.microsoft.com/office/drawing/2014/main" val="554237286"/>
                    </a:ext>
                  </a:extLst>
                </a:gridCol>
                <a:gridCol w="2130469">
                  <a:extLst>
                    <a:ext uri="{9D8B030D-6E8A-4147-A177-3AD203B41FA5}">
                      <a16:colId xmlns:a16="http://schemas.microsoft.com/office/drawing/2014/main" val="4290436232"/>
                    </a:ext>
                  </a:extLst>
                </a:gridCol>
                <a:gridCol w="2130469">
                  <a:extLst>
                    <a:ext uri="{9D8B030D-6E8A-4147-A177-3AD203B41FA5}">
                      <a16:colId xmlns:a16="http://schemas.microsoft.com/office/drawing/2014/main" val="27879540"/>
                    </a:ext>
                  </a:extLst>
                </a:gridCol>
              </a:tblGrid>
              <a:tr h="959263">
                <a:tc>
                  <a:txBody>
                    <a:bodyPr/>
                    <a:lstStyle/>
                    <a:p>
                      <a:endParaRPr lang="en-IE" dirty="0"/>
                    </a:p>
                  </a:txBody>
                  <a:tcPr/>
                </a:tc>
                <a:tc>
                  <a:txBody>
                    <a:bodyPr/>
                    <a:lstStyle/>
                    <a:p>
                      <a:r>
                        <a:rPr lang="en-IE" b="1" dirty="0"/>
                        <a:t>HIGH Achievability</a:t>
                      </a:r>
                    </a:p>
                  </a:txBody>
                  <a:tcPr/>
                </a:tc>
                <a:tc>
                  <a:txBody>
                    <a:bodyPr/>
                    <a:lstStyle/>
                    <a:p>
                      <a:r>
                        <a:rPr lang="en-IE" b="1" dirty="0"/>
                        <a:t>MEDIUM</a:t>
                      </a:r>
                    </a:p>
                    <a:p>
                      <a:r>
                        <a:rPr lang="en-IE" b="1" dirty="0"/>
                        <a:t>Achievability</a:t>
                      </a:r>
                    </a:p>
                  </a:txBody>
                  <a:tcPr/>
                </a:tc>
                <a:tc>
                  <a:txBody>
                    <a:bodyPr/>
                    <a:lstStyle/>
                    <a:p>
                      <a:r>
                        <a:rPr lang="en-IE" b="1" dirty="0"/>
                        <a:t>LOW</a:t>
                      </a:r>
                    </a:p>
                    <a:p>
                      <a:r>
                        <a:rPr lang="en-IE" b="1" dirty="0"/>
                        <a:t>Achievability</a:t>
                      </a:r>
                    </a:p>
                  </a:txBody>
                  <a:tcPr/>
                </a:tc>
                <a:extLst>
                  <a:ext uri="{0D108BD9-81ED-4DB2-BD59-A6C34878D82A}">
                    <a16:rowId xmlns:a16="http://schemas.microsoft.com/office/drawing/2014/main" val="3669120719"/>
                  </a:ext>
                </a:extLst>
              </a:tr>
              <a:tr h="686531">
                <a:tc>
                  <a:txBody>
                    <a:bodyPr/>
                    <a:lstStyle/>
                    <a:p>
                      <a:r>
                        <a:rPr lang="en-IE" b="1" dirty="0"/>
                        <a:t>HIGH Impact</a:t>
                      </a:r>
                    </a:p>
                  </a:txBody>
                  <a:tcPr/>
                </a:tc>
                <a:tc>
                  <a:txBody>
                    <a:bodyPr/>
                    <a:lstStyle/>
                    <a:p>
                      <a:r>
                        <a:rPr lang="en-IE" dirty="0">
                          <a:solidFill>
                            <a:schemeClr val="accent6">
                              <a:lumMod val="50000"/>
                            </a:schemeClr>
                          </a:solidFill>
                          <a:latin typeface="+mn-lt"/>
                          <a:cs typeface="AkayaTelivigala" pitchFamily="2" charset="77"/>
                        </a:rPr>
                        <a:t>Strategic Impact X</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E" dirty="0">
                          <a:solidFill>
                            <a:schemeClr val="accent6">
                              <a:lumMod val="50000"/>
                            </a:schemeClr>
                          </a:solidFill>
                          <a:latin typeface="+mn-lt"/>
                          <a:cs typeface="AkayaTelivigala" pitchFamily="2" charset="77"/>
                        </a:rPr>
                        <a:t>Strategic Impact X</a:t>
                      </a:r>
                    </a:p>
                    <a:p>
                      <a:endParaRPr lang="en-IE" dirty="0">
                        <a:latin typeface="+mn-lt"/>
                        <a:cs typeface="AkayaTelivigala" pitchFamily="2" charset="77"/>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E" dirty="0">
                          <a:solidFill>
                            <a:schemeClr val="accent6">
                              <a:lumMod val="50000"/>
                            </a:schemeClr>
                          </a:solidFill>
                          <a:latin typeface="+mn-lt"/>
                          <a:cs typeface="AkayaTelivigala" pitchFamily="2" charset="77"/>
                        </a:rPr>
                        <a:t>Strategic Impact X</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E" dirty="0">
                          <a:solidFill>
                            <a:schemeClr val="accent6">
                              <a:lumMod val="50000"/>
                            </a:schemeClr>
                          </a:solidFill>
                          <a:latin typeface="+mn-lt"/>
                          <a:cs typeface="AkayaTelivigala" pitchFamily="2" charset="77"/>
                        </a:rPr>
                        <a:t>Strategic Impact X</a:t>
                      </a:r>
                    </a:p>
                    <a:p>
                      <a:endParaRPr lang="en-IE" dirty="0">
                        <a:latin typeface="+mn-lt"/>
                      </a:endParaRPr>
                    </a:p>
                  </a:txBody>
                  <a:tcPr/>
                </a:tc>
                <a:tc>
                  <a:txBody>
                    <a:bodyPr/>
                    <a:lstStyle/>
                    <a:p>
                      <a:endParaRPr lang="en-IE" dirty="0">
                        <a:latin typeface="+mn-lt"/>
                      </a:endParaRPr>
                    </a:p>
                  </a:txBody>
                  <a:tcPr/>
                </a:tc>
                <a:extLst>
                  <a:ext uri="{0D108BD9-81ED-4DB2-BD59-A6C34878D82A}">
                    <a16:rowId xmlns:a16="http://schemas.microsoft.com/office/drawing/2014/main" val="3553213772"/>
                  </a:ext>
                </a:extLst>
              </a:tr>
              <a:tr h="788239">
                <a:tc>
                  <a:txBody>
                    <a:bodyPr/>
                    <a:lstStyle/>
                    <a:p>
                      <a:r>
                        <a:rPr lang="en-IE" b="1" dirty="0"/>
                        <a:t>MEDIUM Impact</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E" dirty="0">
                          <a:solidFill>
                            <a:schemeClr val="accent6">
                              <a:lumMod val="50000"/>
                            </a:schemeClr>
                          </a:solidFill>
                          <a:latin typeface="+mn-lt"/>
                          <a:cs typeface="AkayaTelivigala" pitchFamily="2" charset="77"/>
                        </a:rPr>
                        <a:t>Strategic Impact X</a:t>
                      </a:r>
                    </a:p>
                    <a:p>
                      <a:endParaRPr lang="en-IE"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E" dirty="0">
                          <a:solidFill>
                            <a:schemeClr val="accent6">
                              <a:lumMod val="50000"/>
                            </a:schemeClr>
                          </a:solidFill>
                          <a:latin typeface="+mn-lt"/>
                          <a:cs typeface="AkayaTelivigala" pitchFamily="2" charset="77"/>
                        </a:rPr>
                        <a:t>Strategic Impact X</a:t>
                      </a:r>
                    </a:p>
                    <a:p>
                      <a:endParaRPr lang="en-IE" dirty="0">
                        <a:latin typeface="+mn-lt"/>
                      </a:endParaRPr>
                    </a:p>
                  </a:txBody>
                  <a:tcPr/>
                </a:tc>
                <a:tc>
                  <a:txBody>
                    <a:bodyPr/>
                    <a:lstStyle/>
                    <a:p>
                      <a:endParaRPr lang="en-IE" dirty="0">
                        <a:latin typeface="+mn-lt"/>
                      </a:endParaRPr>
                    </a:p>
                  </a:txBody>
                  <a:tcPr/>
                </a:tc>
                <a:extLst>
                  <a:ext uri="{0D108BD9-81ED-4DB2-BD59-A6C34878D82A}">
                    <a16:rowId xmlns:a16="http://schemas.microsoft.com/office/drawing/2014/main" val="1085775752"/>
                  </a:ext>
                </a:extLst>
              </a:tr>
              <a:tr h="686531">
                <a:tc>
                  <a:txBody>
                    <a:bodyPr/>
                    <a:lstStyle/>
                    <a:p>
                      <a:r>
                        <a:rPr lang="en-IE" b="1" dirty="0"/>
                        <a:t>LOW Impact</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E" dirty="0">
                          <a:solidFill>
                            <a:schemeClr val="accent6">
                              <a:lumMod val="50000"/>
                            </a:schemeClr>
                          </a:solidFill>
                          <a:latin typeface="+mn-lt"/>
                          <a:cs typeface="AkayaTelivigala" pitchFamily="2" charset="77"/>
                        </a:rPr>
                        <a:t>Strategic Impact X</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E" dirty="0">
                          <a:solidFill>
                            <a:schemeClr val="accent6">
                              <a:lumMod val="50000"/>
                            </a:schemeClr>
                          </a:solidFill>
                          <a:latin typeface="+mn-lt"/>
                          <a:cs typeface="AkayaTelivigala" pitchFamily="2" charset="77"/>
                        </a:rPr>
                        <a:t>Strategic Impact X</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E" dirty="0">
                          <a:solidFill>
                            <a:schemeClr val="accent6">
                              <a:lumMod val="50000"/>
                            </a:schemeClr>
                          </a:solidFill>
                          <a:latin typeface="+mn-lt"/>
                          <a:cs typeface="AkayaTelivigala" pitchFamily="2" charset="77"/>
                        </a:rPr>
                        <a:t>Strategic Impact X</a:t>
                      </a:r>
                    </a:p>
                    <a:p>
                      <a:endParaRPr lang="en-IE"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E" dirty="0">
                          <a:solidFill>
                            <a:schemeClr val="accent6">
                              <a:lumMod val="50000"/>
                            </a:schemeClr>
                          </a:solidFill>
                          <a:latin typeface="+mn-lt"/>
                          <a:cs typeface="AkayaTelivigala" pitchFamily="2" charset="77"/>
                        </a:rPr>
                        <a:t>Strategic Impact X</a:t>
                      </a:r>
                    </a:p>
                    <a:p>
                      <a:endParaRPr lang="en-IE" dirty="0">
                        <a:latin typeface="+mn-lt"/>
                      </a:endParaRPr>
                    </a:p>
                  </a:txBody>
                  <a:tcPr/>
                </a:tc>
                <a:tc>
                  <a:txBody>
                    <a:bodyPr/>
                    <a:lstStyle/>
                    <a:p>
                      <a:r>
                        <a:rPr lang="en-IE" dirty="0">
                          <a:solidFill>
                            <a:schemeClr val="accent6">
                              <a:lumMod val="50000"/>
                            </a:schemeClr>
                          </a:solidFill>
                          <a:latin typeface="+mn-lt"/>
                          <a:cs typeface="AkayaTelivigala" pitchFamily="2" charset="77"/>
                        </a:rPr>
                        <a:t>Strategic Impact X</a:t>
                      </a:r>
                    </a:p>
                  </a:txBody>
                  <a:tcPr/>
                </a:tc>
                <a:extLst>
                  <a:ext uri="{0D108BD9-81ED-4DB2-BD59-A6C34878D82A}">
                    <a16:rowId xmlns:a16="http://schemas.microsoft.com/office/drawing/2014/main" val="3698500965"/>
                  </a:ext>
                </a:extLst>
              </a:tr>
            </a:tbl>
          </a:graphicData>
        </a:graphic>
      </p:graphicFrame>
    </p:spTree>
    <p:extLst>
      <p:ext uri="{BB962C8B-B14F-4D97-AF65-F5344CB8AC3E}">
        <p14:creationId xmlns:p14="http://schemas.microsoft.com/office/powerpoint/2010/main" val="2723875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904FE-83A5-A77F-D745-2A4B474C2D0A}"/>
              </a:ext>
            </a:extLst>
          </p:cNvPr>
          <p:cNvSpPr>
            <a:spLocks noGrp="1"/>
          </p:cNvSpPr>
          <p:nvPr>
            <p:ph type="title"/>
          </p:nvPr>
        </p:nvSpPr>
        <p:spPr>
          <a:xfrm>
            <a:off x="540386" y="0"/>
            <a:ext cx="7704000" cy="572700"/>
          </a:xfrm>
        </p:spPr>
        <p:txBody>
          <a:bodyPr/>
          <a:lstStyle/>
          <a:p>
            <a:r>
              <a:rPr lang="en-IE" sz="2800" dirty="0">
                <a:solidFill>
                  <a:schemeClr val="tx1">
                    <a:lumMod val="90000"/>
                    <a:lumOff val="10000"/>
                  </a:schemeClr>
                </a:solidFill>
                <a:latin typeface="Arial"/>
                <a:cs typeface="Arial"/>
              </a:rPr>
              <a:t>Strategic Opportunity Ranking</a:t>
            </a:r>
          </a:p>
        </p:txBody>
      </p:sp>
      <p:sp>
        <p:nvSpPr>
          <p:cNvPr id="18" name="Text Placeholder 17">
            <a:extLst>
              <a:ext uri="{FF2B5EF4-FFF2-40B4-BE49-F238E27FC236}">
                <a16:creationId xmlns:a16="http://schemas.microsoft.com/office/drawing/2014/main" id="{E8E5536C-8CD1-6B44-0EC9-95EA47677C15}"/>
              </a:ext>
            </a:extLst>
          </p:cNvPr>
          <p:cNvSpPr>
            <a:spLocks noGrp="1"/>
          </p:cNvSpPr>
          <p:nvPr>
            <p:ph type="body" idx="1"/>
          </p:nvPr>
        </p:nvSpPr>
        <p:spPr>
          <a:xfrm>
            <a:off x="0" y="572700"/>
            <a:ext cx="4392386" cy="3884207"/>
          </a:xfrm>
        </p:spPr>
        <p:txBody>
          <a:bodyPr/>
          <a:lstStyle/>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NI Curriculum Review 2025-26</a:t>
            </a:r>
            <a:r>
              <a:rPr lang="en-GB" b="1" dirty="0">
                <a:latin typeface="Arial" panose="020B0604020202020204" pitchFamily="34" charset="0"/>
                <a:cs typeface="Arial" panose="020B0604020202020204" pitchFamily="34" charset="0"/>
              </a:rPr>
              <a:t>:</a:t>
            </a:r>
            <a:r>
              <a:rPr lang="en-GB" dirty="0">
                <a:latin typeface="Arial" panose="020B0604020202020204" pitchFamily="34" charset="0"/>
                <a:cs typeface="Arial" panose="020B0604020202020204" pitchFamily="34" charset="0"/>
              </a:rPr>
              <a:t> Window to influence new curriculum framework by September 2026 to better embed GCE</a:t>
            </a:r>
          </a:p>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Irish Aid Strategy Renewal:</a:t>
            </a:r>
            <a:r>
              <a:rPr lang="en-GB" dirty="0">
                <a:solidFill>
                  <a:schemeClr val="accent1">
                    <a:lumMod val="75000"/>
                  </a:schemeClr>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Timing of next Irish Aid GCE Strategy development creates opportunity to strengthen all-island approach</a:t>
            </a:r>
          </a:p>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Shared Island Initiative Alignment:</a:t>
            </a:r>
            <a:r>
              <a:rPr lang="en-GB" dirty="0">
                <a:solidFill>
                  <a:schemeClr val="accent1">
                    <a:lumMod val="75000"/>
                  </a:schemeClr>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GCE positioned as principal component of Shared Island Initiative in Vision 2030</a:t>
            </a:r>
          </a:p>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Cross-Border Policy Coherence:</a:t>
            </a:r>
            <a:r>
              <a:rPr lang="en-GB" dirty="0">
                <a:solidFill>
                  <a:schemeClr val="accent1">
                    <a:lumMod val="75000"/>
                  </a:schemeClr>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Align ESD and GCE frameworks across both jurisdictions using SDGs as common language</a:t>
            </a:r>
          </a:p>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Pilot Multi-Annual Funding:</a:t>
            </a:r>
            <a:r>
              <a:rPr lang="en-GB" dirty="0">
                <a:solidFill>
                  <a:schemeClr val="accent1">
                    <a:lumMod val="75000"/>
                  </a:schemeClr>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Secure pilot funding stream specifically for Shared Island GCE collaboration and institutional strengthening</a:t>
            </a:r>
          </a:p>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Coordinated Organisational Approaches</a:t>
            </a:r>
            <a:r>
              <a:rPr lang="en-GB" dirty="0">
                <a:solidFill>
                  <a:schemeClr val="accent1">
                    <a:lumMod val="75000"/>
                  </a:schemeClr>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for strategy and programme development</a:t>
            </a:r>
          </a:p>
          <a:p>
            <a:pPr marL="139700" indent="0">
              <a:buNone/>
            </a:pPr>
            <a:endParaRPr lang="en-GB" dirty="0"/>
          </a:p>
          <a:p>
            <a:endParaRPr lang="en-IE" dirty="0"/>
          </a:p>
        </p:txBody>
      </p:sp>
      <p:sp>
        <p:nvSpPr>
          <p:cNvPr id="19" name="Text Placeholder 17">
            <a:extLst>
              <a:ext uri="{FF2B5EF4-FFF2-40B4-BE49-F238E27FC236}">
                <a16:creationId xmlns:a16="http://schemas.microsoft.com/office/drawing/2014/main" id="{19FCD4D0-A4AB-4B32-8CE0-299EA6F054DD}"/>
              </a:ext>
            </a:extLst>
          </p:cNvPr>
          <p:cNvSpPr txBox="1">
            <a:spLocks/>
          </p:cNvSpPr>
          <p:nvPr/>
        </p:nvSpPr>
        <p:spPr>
          <a:xfrm>
            <a:off x="4392386" y="572700"/>
            <a:ext cx="4889292" cy="388420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accent6"/>
              </a:buClr>
              <a:buSzPts val="1400"/>
              <a:buFont typeface="Nunito Light"/>
              <a:buChar char="●"/>
              <a:defRPr sz="1400" b="0" i="0" u="none" strike="noStrike" cap="none">
                <a:solidFill>
                  <a:schemeClr val="dk1"/>
                </a:solidFill>
                <a:latin typeface="DM Sans"/>
                <a:ea typeface="DM Sans"/>
                <a:cs typeface="DM Sans"/>
                <a:sym typeface="DM Sans"/>
              </a:defRPr>
            </a:lvl1pPr>
            <a:lvl2pPr marL="914400" marR="0" lvl="1" indent="-317500" algn="l" rtl="0">
              <a:lnSpc>
                <a:spcPct val="100000"/>
              </a:lnSpc>
              <a:spcBef>
                <a:spcPts val="1000"/>
              </a:spcBef>
              <a:spcAft>
                <a:spcPts val="0"/>
              </a:spcAft>
              <a:buClr>
                <a:schemeClr val="dk1"/>
              </a:buClr>
              <a:buSzPts val="1400"/>
              <a:buFont typeface="Nunito Light"/>
              <a:buChar char="○"/>
              <a:defRPr sz="1400" b="0" i="0" u="none" strike="noStrike" cap="none">
                <a:solidFill>
                  <a:schemeClr val="dk1"/>
                </a:solidFill>
                <a:latin typeface="DM Sans"/>
                <a:ea typeface="DM Sans"/>
                <a:cs typeface="DM Sans"/>
                <a:sym typeface="DM Sans"/>
              </a:defRPr>
            </a:lvl2pPr>
            <a:lvl3pPr marL="1371600" marR="0" lvl="2" indent="-317500" algn="l" rtl="0">
              <a:lnSpc>
                <a:spcPct val="100000"/>
              </a:lnSpc>
              <a:spcBef>
                <a:spcPts val="0"/>
              </a:spcBef>
              <a:spcAft>
                <a:spcPts val="0"/>
              </a:spcAft>
              <a:buClr>
                <a:schemeClr val="dk1"/>
              </a:buClr>
              <a:buSzPts val="1400"/>
              <a:buFont typeface="Nunito Light"/>
              <a:buChar char="■"/>
              <a:defRPr sz="1400" b="0" i="0" u="none" strike="noStrike" cap="none">
                <a:solidFill>
                  <a:schemeClr val="dk1"/>
                </a:solidFill>
                <a:latin typeface="DM Sans"/>
                <a:ea typeface="DM Sans"/>
                <a:cs typeface="DM Sans"/>
                <a:sym typeface="DM Sans"/>
              </a:defRPr>
            </a:lvl3pPr>
            <a:lvl4pPr marL="1828800" marR="0" lvl="3" indent="-317500" algn="l" rtl="0">
              <a:lnSpc>
                <a:spcPct val="100000"/>
              </a:lnSpc>
              <a:spcBef>
                <a:spcPts val="0"/>
              </a:spcBef>
              <a:spcAft>
                <a:spcPts val="0"/>
              </a:spcAft>
              <a:buClr>
                <a:schemeClr val="dk1"/>
              </a:buClr>
              <a:buSzPts val="1400"/>
              <a:buFont typeface="Nunito Light"/>
              <a:buChar char="●"/>
              <a:defRPr sz="1400" b="0" i="0" u="none" strike="noStrike" cap="none">
                <a:solidFill>
                  <a:schemeClr val="dk1"/>
                </a:solidFill>
                <a:latin typeface="DM Sans"/>
                <a:ea typeface="DM Sans"/>
                <a:cs typeface="DM Sans"/>
                <a:sym typeface="DM Sans"/>
              </a:defRPr>
            </a:lvl4pPr>
            <a:lvl5pPr marL="2286000" marR="0" lvl="4" indent="-317500" algn="l" rtl="0">
              <a:lnSpc>
                <a:spcPct val="100000"/>
              </a:lnSpc>
              <a:spcBef>
                <a:spcPts val="0"/>
              </a:spcBef>
              <a:spcAft>
                <a:spcPts val="0"/>
              </a:spcAft>
              <a:buClr>
                <a:schemeClr val="dk1"/>
              </a:buClr>
              <a:buSzPts val="1400"/>
              <a:buFont typeface="Nunito Light"/>
              <a:buChar char="○"/>
              <a:defRPr sz="1400" b="0" i="0" u="none" strike="noStrike" cap="none">
                <a:solidFill>
                  <a:schemeClr val="dk1"/>
                </a:solidFill>
                <a:latin typeface="DM Sans"/>
                <a:ea typeface="DM Sans"/>
                <a:cs typeface="DM Sans"/>
                <a:sym typeface="DM Sans"/>
              </a:defRPr>
            </a:lvl5pPr>
            <a:lvl6pPr marL="2743200" marR="0" lvl="5" indent="-317500" algn="l" rtl="0">
              <a:lnSpc>
                <a:spcPct val="100000"/>
              </a:lnSpc>
              <a:spcBef>
                <a:spcPts val="0"/>
              </a:spcBef>
              <a:spcAft>
                <a:spcPts val="0"/>
              </a:spcAft>
              <a:buClr>
                <a:schemeClr val="dk1"/>
              </a:buClr>
              <a:buSzPts val="1400"/>
              <a:buFont typeface="Nunito Light"/>
              <a:buChar char="■"/>
              <a:defRPr sz="1400" b="0" i="0" u="none" strike="noStrike" cap="none">
                <a:solidFill>
                  <a:schemeClr val="dk1"/>
                </a:solidFill>
                <a:latin typeface="DM Sans"/>
                <a:ea typeface="DM Sans"/>
                <a:cs typeface="DM Sans"/>
                <a:sym typeface="DM Sans"/>
              </a:defRPr>
            </a:lvl6pPr>
            <a:lvl7pPr marL="3200400" marR="0" lvl="6" indent="-317500" algn="l" rtl="0">
              <a:lnSpc>
                <a:spcPct val="100000"/>
              </a:lnSpc>
              <a:spcBef>
                <a:spcPts val="0"/>
              </a:spcBef>
              <a:spcAft>
                <a:spcPts val="0"/>
              </a:spcAft>
              <a:buClr>
                <a:schemeClr val="dk1"/>
              </a:buClr>
              <a:buSzPts val="1400"/>
              <a:buFont typeface="Nunito Light"/>
              <a:buChar char="●"/>
              <a:defRPr sz="1400" b="0" i="0" u="none" strike="noStrike" cap="none">
                <a:solidFill>
                  <a:schemeClr val="dk1"/>
                </a:solidFill>
                <a:latin typeface="DM Sans"/>
                <a:ea typeface="DM Sans"/>
                <a:cs typeface="DM Sans"/>
                <a:sym typeface="DM Sans"/>
              </a:defRPr>
            </a:lvl7pPr>
            <a:lvl8pPr marL="3657600" marR="0" lvl="7" indent="-317500" algn="l" rtl="0">
              <a:lnSpc>
                <a:spcPct val="100000"/>
              </a:lnSpc>
              <a:spcBef>
                <a:spcPts val="0"/>
              </a:spcBef>
              <a:spcAft>
                <a:spcPts val="0"/>
              </a:spcAft>
              <a:buClr>
                <a:schemeClr val="dk1"/>
              </a:buClr>
              <a:buSzPts val="1400"/>
              <a:buFont typeface="Nunito Light"/>
              <a:buChar char="○"/>
              <a:defRPr sz="1400" b="0" i="0" u="none" strike="noStrike" cap="none">
                <a:solidFill>
                  <a:schemeClr val="dk1"/>
                </a:solidFill>
                <a:latin typeface="DM Sans"/>
                <a:ea typeface="DM Sans"/>
                <a:cs typeface="DM Sans"/>
                <a:sym typeface="DM Sans"/>
              </a:defRPr>
            </a:lvl8pPr>
            <a:lvl9pPr marL="4114800" marR="0" lvl="8" indent="-317500" algn="l" rtl="0">
              <a:lnSpc>
                <a:spcPct val="100000"/>
              </a:lnSpc>
              <a:spcBef>
                <a:spcPts val="0"/>
              </a:spcBef>
              <a:spcAft>
                <a:spcPts val="0"/>
              </a:spcAft>
              <a:buClr>
                <a:schemeClr val="dk1"/>
              </a:buClr>
              <a:buSzPts val="1400"/>
              <a:buFont typeface="Nunito Light"/>
              <a:buChar char="■"/>
              <a:defRPr sz="1400" b="0" i="0" u="none" strike="noStrike" cap="none">
                <a:solidFill>
                  <a:schemeClr val="dk1"/>
                </a:solidFill>
                <a:latin typeface="DM Sans"/>
                <a:ea typeface="DM Sans"/>
                <a:cs typeface="DM Sans"/>
                <a:sym typeface="DM Sans"/>
              </a:defRPr>
            </a:lvl9pPr>
          </a:lstStyle>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Formal Partnership Structures:</a:t>
            </a:r>
            <a:r>
              <a:rPr lang="en-GB" dirty="0">
                <a:solidFill>
                  <a:schemeClr val="accent1">
                    <a:lumMod val="75000"/>
                  </a:schemeClr>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Establish formal partnerships between educational bodies North and South (building on SCOTENS, NSETS models)</a:t>
            </a:r>
          </a:p>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Whole-School Approach Scale-Up:</a:t>
            </a:r>
            <a:r>
              <a:rPr lang="en-GB" dirty="0">
                <a:solidFill>
                  <a:schemeClr val="accent1">
                    <a:lumMod val="75000"/>
                  </a:schemeClr>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Expand proven whole-school GCE models at scale rather than individual project delivery</a:t>
            </a:r>
          </a:p>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Evidence Base Development:</a:t>
            </a:r>
            <a:r>
              <a:rPr lang="en-GB" dirty="0">
                <a:solidFill>
                  <a:schemeClr val="accent1">
                    <a:lumMod val="75000"/>
                  </a:schemeClr>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Commission joint North-South research demonstrating GCE impact on curriculum priorities (critical thinking, civic engagement)</a:t>
            </a:r>
          </a:p>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Knowledge-Rich Positioning:</a:t>
            </a:r>
            <a:r>
              <a:rPr lang="en-GB" dirty="0">
                <a:solidFill>
                  <a:schemeClr val="accent1">
                    <a:lumMod val="75000"/>
                  </a:schemeClr>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Reframe GCE as “knowledge-rich” to align with curriculum reform directions in both jurisdictions </a:t>
            </a:r>
          </a:p>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Parent and Community Engagement:</a:t>
            </a:r>
            <a:r>
              <a:rPr lang="en-GB" dirty="0">
                <a:solidFill>
                  <a:schemeClr val="accent1">
                    <a:lumMod val="75000"/>
                  </a:schemeClr>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Position GCE as response to community concerns about violence, far-right movements, climate crisis</a:t>
            </a:r>
          </a:p>
          <a:p>
            <a:pPr marL="139700" indent="0">
              <a:buNone/>
            </a:pPr>
            <a:r>
              <a:rPr lang="en-GB" b="1" dirty="0">
                <a:solidFill>
                  <a:schemeClr val="accent1">
                    <a:lumMod val="75000"/>
                  </a:schemeClr>
                </a:solidFill>
                <a:latin typeface="Arial" panose="020B0604020202020204" pitchFamily="34" charset="0"/>
                <a:cs typeface="Arial" panose="020B0604020202020204" pitchFamily="34" charset="0"/>
              </a:rPr>
              <a:t>Any other strategic opportunity not listed </a:t>
            </a:r>
            <a:r>
              <a:rPr lang="en-GB" dirty="0">
                <a:latin typeface="Arial" panose="020B0604020202020204" pitchFamily="34" charset="0"/>
                <a:cs typeface="Arial" panose="020B0604020202020204" pitchFamily="34" charset="0"/>
              </a:rPr>
              <a:t>that should be considered?</a:t>
            </a:r>
          </a:p>
          <a:p>
            <a:endParaRPr lang="en-IE" dirty="0"/>
          </a:p>
        </p:txBody>
      </p:sp>
    </p:spTree>
    <p:extLst>
      <p:ext uri="{BB962C8B-B14F-4D97-AF65-F5344CB8AC3E}">
        <p14:creationId xmlns:p14="http://schemas.microsoft.com/office/powerpoint/2010/main" val="1199765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AC2A5-8218-24D6-19CD-56873FA03395}"/>
              </a:ext>
            </a:extLst>
          </p:cNvPr>
          <p:cNvSpPr>
            <a:spLocks noGrp="1"/>
          </p:cNvSpPr>
          <p:nvPr>
            <p:ph type="title"/>
          </p:nvPr>
        </p:nvSpPr>
        <p:spPr/>
        <p:txBody>
          <a:bodyPr/>
          <a:lstStyle/>
          <a:p>
            <a:r>
              <a:rPr lang="en-IE" sz="2800" dirty="0">
                <a:solidFill>
                  <a:schemeClr val="tx1">
                    <a:lumMod val="90000"/>
                    <a:lumOff val="10000"/>
                  </a:schemeClr>
                </a:solidFill>
                <a:latin typeface="Arial"/>
                <a:cs typeface="Arial"/>
              </a:rPr>
              <a:t>Next Steps: 9 December, Online, 11-1 PM</a:t>
            </a:r>
          </a:p>
        </p:txBody>
      </p:sp>
      <p:sp>
        <p:nvSpPr>
          <p:cNvPr id="3" name="Text Placeholder 2">
            <a:extLst>
              <a:ext uri="{FF2B5EF4-FFF2-40B4-BE49-F238E27FC236}">
                <a16:creationId xmlns:a16="http://schemas.microsoft.com/office/drawing/2014/main" id="{633F39DA-8C09-BF6D-BF2B-97312D8AC4E4}"/>
              </a:ext>
            </a:extLst>
          </p:cNvPr>
          <p:cNvSpPr>
            <a:spLocks noGrp="1"/>
          </p:cNvSpPr>
          <p:nvPr>
            <p:ph type="body" idx="1"/>
          </p:nvPr>
        </p:nvSpPr>
        <p:spPr>
          <a:xfrm>
            <a:off x="203055" y="1566314"/>
            <a:ext cx="7704000" cy="2342367"/>
          </a:xfrm>
        </p:spPr>
        <p:txBody>
          <a:bodyPr/>
          <a:lstStyle/>
          <a:p>
            <a:pPr lvl="0"/>
            <a:r>
              <a:rPr lang="en-GB" sz="2400" dirty="0">
                <a:latin typeface="Arial" panose="020B0604020202020204" pitchFamily="34" charset="0"/>
                <a:cs typeface="Arial" panose="020B0604020202020204" pitchFamily="34" charset="0"/>
              </a:rPr>
              <a:t>Final prioritisation/further exploration of top priorities</a:t>
            </a:r>
          </a:p>
          <a:p>
            <a:pPr marL="139700" lvl="0" indent="0">
              <a:buNone/>
            </a:pPr>
            <a:r>
              <a:rPr lang="en-GB" sz="2400" dirty="0">
                <a:latin typeface="Arial" panose="020B0604020202020204" pitchFamily="34" charset="0"/>
                <a:cs typeface="Arial" panose="020B0604020202020204" pitchFamily="34" charset="0"/>
              </a:rPr>
              <a:t> </a:t>
            </a:r>
          </a:p>
          <a:p>
            <a:pPr lvl="0"/>
            <a:r>
              <a:rPr lang="en-GB" sz="2400" dirty="0">
                <a:latin typeface="Arial" panose="020B0604020202020204" pitchFamily="34" charset="0"/>
                <a:cs typeface="Arial" panose="020B0604020202020204" pitchFamily="34" charset="0"/>
              </a:rPr>
              <a:t>Consider what the sector can do itself – move beyond lists to clearer accountability</a:t>
            </a:r>
          </a:p>
          <a:p>
            <a:endParaRPr lang="en-IE" sz="2800" dirty="0"/>
          </a:p>
        </p:txBody>
      </p:sp>
      <p:pic>
        <p:nvPicPr>
          <p:cNvPr id="9" name="Graphic 8" descr="Aspiration outline">
            <a:extLst>
              <a:ext uri="{FF2B5EF4-FFF2-40B4-BE49-F238E27FC236}">
                <a16:creationId xmlns:a16="http://schemas.microsoft.com/office/drawing/2014/main" id="{009E528D-FA77-979E-9ADE-339DE64584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544850" y="2419090"/>
            <a:ext cx="2724410" cy="2724410"/>
          </a:xfrm>
          <a:prstGeom prst="rect">
            <a:avLst/>
          </a:prstGeom>
        </p:spPr>
      </p:pic>
    </p:spTree>
    <p:extLst>
      <p:ext uri="{BB962C8B-B14F-4D97-AF65-F5344CB8AC3E}">
        <p14:creationId xmlns:p14="http://schemas.microsoft.com/office/powerpoint/2010/main" val="3595977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08282DB-CDA3-E919-B9E8-1A0E23DC133D}"/>
              </a:ext>
            </a:extLst>
          </p:cNvPr>
          <p:cNvPicPr>
            <a:picLocks noChangeAspect="1"/>
          </p:cNvPicPr>
          <p:nvPr/>
        </p:nvPicPr>
        <p:blipFill>
          <a:blip r:embed="rId2"/>
          <a:srcRect l="16275" t="14119" r="5246" b="13186"/>
          <a:stretch>
            <a:fillRect/>
          </a:stretch>
        </p:blipFill>
        <p:spPr>
          <a:xfrm>
            <a:off x="1147484" y="1324850"/>
            <a:ext cx="5999967" cy="2999985"/>
          </a:xfrm>
          <a:prstGeom prst="rect">
            <a:avLst/>
          </a:prstGeom>
        </p:spPr>
      </p:pic>
      <p:sp>
        <p:nvSpPr>
          <p:cNvPr id="5" name="Title 1">
            <a:extLst>
              <a:ext uri="{FF2B5EF4-FFF2-40B4-BE49-F238E27FC236}">
                <a16:creationId xmlns:a16="http://schemas.microsoft.com/office/drawing/2014/main" id="{0244E447-C9DA-F554-FF62-2CD7574F7D48}"/>
              </a:ext>
            </a:extLst>
          </p:cNvPr>
          <p:cNvSpPr txBox="1">
            <a:spLocks/>
          </p:cNvSpPr>
          <p:nvPr/>
        </p:nvSpPr>
        <p:spPr>
          <a:xfrm>
            <a:off x="1580180" y="252647"/>
            <a:ext cx="5134576" cy="57270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IE" sz="2800" b="1" dirty="0">
                <a:solidFill>
                  <a:schemeClr val="tx1">
                    <a:lumMod val="90000"/>
                    <a:lumOff val="10000"/>
                  </a:schemeClr>
                </a:solidFill>
                <a:sym typeface="Figtree"/>
              </a:rPr>
              <a:t>Something for your Diaries</a:t>
            </a:r>
          </a:p>
        </p:txBody>
      </p:sp>
    </p:spTree>
    <p:extLst>
      <p:ext uri="{BB962C8B-B14F-4D97-AF65-F5344CB8AC3E}">
        <p14:creationId xmlns:p14="http://schemas.microsoft.com/office/powerpoint/2010/main" val="2799565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E9838-9127-5C7D-0276-D925D10C96C6}"/>
            </a:ext>
          </a:extLst>
        </p:cNvPr>
        <p:cNvGrpSpPr/>
        <p:nvPr/>
      </p:nvGrpSpPr>
      <p:grpSpPr>
        <a:xfrm>
          <a:off x="0" y="0"/>
          <a:ext cx="0" cy="0"/>
          <a:chOff x="0" y="0"/>
          <a:chExt cx="0" cy="0"/>
        </a:xfrm>
      </p:grpSpPr>
      <p:pic>
        <p:nvPicPr>
          <p:cNvPr id="2" name="Image 0" descr="/tmp/rasterized-gradient-8107a1fd.png">
            <a:extLst>
              <a:ext uri="{FF2B5EF4-FFF2-40B4-BE49-F238E27FC236}">
                <a16:creationId xmlns:a16="http://schemas.microsoft.com/office/drawing/2014/main" id="{0E54EA15-3C56-A188-437D-D3DAF7DD5D61}"/>
              </a:ext>
            </a:extLst>
          </p:cNvPr>
          <p:cNvPicPr>
            <a:picLocks noChangeAspect="1"/>
          </p:cNvPicPr>
          <p:nvPr/>
        </p:nvPicPr>
        <p:blipFill>
          <a:blip r:embed="rId3"/>
          <a:stretch>
            <a:fillRect/>
          </a:stretch>
        </p:blipFill>
        <p:spPr>
          <a:xfrm>
            <a:off x="0" y="0"/>
            <a:ext cx="9144000" cy="76200"/>
          </a:xfrm>
          <a:prstGeom prst="rect">
            <a:avLst/>
          </a:prstGeom>
        </p:spPr>
      </p:pic>
      <p:sp>
        <p:nvSpPr>
          <p:cNvPr id="3" name="Text 0">
            <a:extLst>
              <a:ext uri="{FF2B5EF4-FFF2-40B4-BE49-F238E27FC236}">
                <a16:creationId xmlns:a16="http://schemas.microsoft.com/office/drawing/2014/main" id="{E08D151F-15C7-6FDB-ACCD-1EFB4E83E644}"/>
              </a:ext>
            </a:extLst>
          </p:cNvPr>
          <p:cNvSpPr/>
          <p:nvPr/>
        </p:nvSpPr>
        <p:spPr>
          <a:xfrm>
            <a:off x="2118836" y="480120"/>
            <a:ext cx="4906328" cy="1097161"/>
          </a:xfrm>
          <a:prstGeom prst="rect">
            <a:avLst/>
          </a:prstGeom>
          <a:noFill/>
          <a:ln/>
        </p:spPr>
        <p:txBody>
          <a:bodyPr wrap="square" lIns="0" tIns="0" rIns="0" bIns="0" rtlCol="0" anchor="t"/>
          <a:lstStyle/>
          <a:p>
            <a:pPr marL="0" indent="0" algn="ctr">
              <a:lnSpc>
                <a:spcPts val="4320"/>
              </a:lnSpc>
              <a:buNone/>
            </a:pPr>
            <a:r>
              <a:rPr lang="en-US" sz="3200" b="1" dirty="0">
                <a:solidFill>
                  <a:schemeClr val="tx1">
                    <a:lumMod val="90000"/>
                    <a:lumOff val="10000"/>
                  </a:schemeClr>
                </a:solidFill>
              </a:rPr>
              <a:t>Feedback Evaluation</a:t>
            </a:r>
          </a:p>
        </p:txBody>
      </p:sp>
      <p:pic>
        <p:nvPicPr>
          <p:cNvPr id="8" name="Image 1" descr="/tmp/rasterized-gradient-068862e8.png">
            <a:extLst>
              <a:ext uri="{FF2B5EF4-FFF2-40B4-BE49-F238E27FC236}">
                <a16:creationId xmlns:a16="http://schemas.microsoft.com/office/drawing/2014/main" id="{49297E6E-1E21-075B-1133-2D209FB48055}"/>
              </a:ext>
            </a:extLst>
          </p:cNvPr>
          <p:cNvPicPr>
            <a:picLocks noChangeAspect="1"/>
          </p:cNvPicPr>
          <p:nvPr/>
        </p:nvPicPr>
        <p:blipFill>
          <a:blip r:embed="rId3"/>
          <a:stretch>
            <a:fillRect/>
          </a:stretch>
        </p:blipFill>
        <p:spPr>
          <a:xfrm>
            <a:off x="0" y="5067300"/>
            <a:ext cx="9144000" cy="76200"/>
          </a:xfrm>
          <a:prstGeom prst="rect">
            <a:avLst/>
          </a:prstGeom>
        </p:spPr>
      </p:pic>
      <p:pic>
        <p:nvPicPr>
          <p:cNvPr id="9" name="Picture 8">
            <a:extLst>
              <a:ext uri="{FF2B5EF4-FFF2-40B4-BE49-F238E27FC236}">
                <a16:creationId xmlns:a16="http://schemas.microsoft.com/office/drawing/2014/main" id="{A41D2F4B-8A6A-4121-5AE5-B1F0185A15E1}"/>
              </a:ext>
            </a:extLst>
          </p:cNvPr>
          <p:cNvPicPr>
            <a:picLocks noChangeAspect="1"/>
          </p:cNvPicPr>
          <p:nvPr/>
        </p:nvPicPr>
        <p:blipFill>
          <a:blip r:embed="rId4"/>
          <a:stretch>
            <a:fillRect/>
          </a:stretch>
        </p:blipFill>
        <p:spPr>
          <a:xfrm>
            <a:off x="3352800" y="1352550"/>
            <a:ext cx="2438400" cy="2438400"/>
          </a:xfrm>
          <a:prstGeom prst="rect">
            <a:avLst/>
          </a:prstGeom>
        </p:spPr>
      </p:pic>
      <p:sp>
        <p:nvSpPr>
          <p:cNvPr id="11" name="TextBox 10">
            <a:extLst>
              <a:ext uri="{FF2B5EF4-FFF2-40B4-BE49-F238E27FC236}">
                <a16:creationId xmlns:a16="http://schemas.microsoft.com/office/drawing/2014/main" id="{CDE97390-A075-383D-BABA-9B6F647F5C5F}"/>
              </a:ext>
            </a:extLst>
          </p:cNvPr>
          <p:cNvSpPr txBox="1"/>
          <p:nvPr/>
        </p:nvSpPr>
        <p:spPr>
          <a:xfrm>
            <a:off x="2759528" y="4189512"/>
            <a:ext cx="4572000" cy="307777"/>
          </a:xfrm>
          <a:prstGeom prst="rect">
            <a:avLst/>
          </a:prstGeom>
          <a:noFill/>
        </p:spPr>
        <p:txBody>
          <a:bodyPr wrap="square">
            <a:spAutoFit/>
          </a:bodyPr>
          <a:lstStyle/>
          <a:p>
            <a:r>
              <a:rPr lang="en-GB" dirty="0"/>
              <a:t>https://www.surveymonkey.com/r/XBFY6YL</a:t>
            </a:r>
          </a:p>
        </p:txBody>
      </p:sp>
    </p:spTree>
    <p:extLst>
      <p:ext uri="{BB962C8B-B14F-4D97-AF65-F5344CB8AC3E}">
        <p14:creationId xmlns:p14="http://schemas.microsoft.com/office/powerpoint/2010/main" val="4050020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A2721-E8EB-159B-E31D-576827F29504}"/>
            </a:ext>
          </a:extLst>
        </p:cNvPr>
        <p:cNvGrpSpPr/>
        <p:nvPr/>
      </p:nvGrpSpPr>
      <p:grpSpPr>
        <a:xfrm>
          <a:off x="0" y="0"/>
          <a:ext cx="0" cy="0"/>
          <a:chOff x="0" y="0"/>
          <a:chExt cx="0" cy="0"/>
        </a:xfrm>
      </p:grpSpPr>
      <p:pic>
        <p:nvPicPr>
          <p:cNvPr id="2" name="Image 0" descr="/tmp/rasterized-gradient-8107a1fd.png">
            <a:extLst>
              <a:ext uri="{FF2B5EF4-FFF2-40B4-BE49-F238E27FC236}">
                <a16:creationId xmlns:a16="http://schemas.microsoft.com/office/drawing/2014/main" id="{0E678911-35BA-C76B-ADE6-1A45E141A745}"/>
              </a:ext>
            </a:extLst>
          </p:cNvPr>
          <p:cNvPicPr>
            <a:picLocks noChangeAspect="1"/>
          </p:cNvPicPr>
          <p:nvPr/>
        </p:nvPicPr>
        <p:blipFill>
          <a:blip r:embed="rId3"/>
          <a:stretch>
            <a:fillRect/>
          </a:stretch>
        </p:blipFill>
        <p:spPr>
          <a:xfrm>
            <a:off x="0" y="0"/>
            <a:ext cx="9144000" cy="76200"/>
          </a:xfrm>
          <a:prstGeom prst="rect">
            <a:avLst/>
          </a:prstGeom>
        </p:spPr>
      </p:pic>
      <p:sp>
        <p:nvSpPr>
          <p:cNvPr id="3" name="Text 0">
            <a:extLst>
              <a:ext uri="{FF2B5EF4-FFF2-40B4-BE49-F238E27FC236}">
                <a16:creationId xmlns:a16="http://schemas.microsoft.com/office/drawing/2014/main" id="{5CF2AF87-424E-7DFE-4F70-930A50B7AE24}"/>
              </a:ext>
            </a:extLst>
          </p:cNvPr>
          <p:cNvSpPr/>
          <p:nvPr/>
        </p:nvSpPr>
        <p:spPr>
          <a:xfrm>
            <a:off x="2118836" y="480120"/>
            <a:ext cx="4906328" cy="1097161"/>
          </a:xfrm>
          <a:prstGeom prst="rect">
            <a:avLst/>
          </a:prstGeom>
          <a:noFill/>
          <a:ln/>
        </p:spPr>
        <p:txBody>
          <a:bodyPr wrap="square" lIns="0" tIns="0" rIns="0" bIns="0" rtlCol="0" anchor="t"/>
          <a:lstStyle/>
          <a:p>
            <a:pPr marL="0" indent="0" algn="ctr">
              <a:lnSpc>
                <a:spcPts val="4320"/>
              </a:lnSpc>
              <a:buNone/>
            </a:pPr>
            <a:r>
              <a:rPr lang="en-US" sz="3600" b="1" dirty="0">
                <a:solidFill>
                  <a:srgbClr val="277884"/>
                </a:solidFill>
                <a:latin typeface="Arial" pitchFamily="34" charset="0"/>
                <a:ea typeface="Arial" pitchFamily="34" charset="-122"/>
                <a:cs typeface="Arial" pitchFamily="34" charset="-120"/>
              </a:rPr>
              <a:t>Shared Island, Shared World, Shared Future</a:t>
            </a:r>
            <a:endParaRPr lang="en-US" sz="3600" dirty="0"/>
          </a:p>
        </p:txBody>
      </p:sp>
      <p:sp>
        <p:nvSpPr>
          <p:cNvPr id="4" name="Text 1">
            <a:extLst>
              <a:ext uri="{FF2B5EF4-FFF2-40B4-BE49-F238E27FC236}">
                <a16:creationId xmlns:a16="http://schemas.microsoft.com/office/drawing/2014/main" id="{54C00205-D888-D798-0AB1-FD25F726CA98}"/>
              </a:ext>
            </a:extLst>
          </p:cNvPr>
          <p:cNvSpPr/>
          <p:nvPr/>
        </p:nvSpPr>
        <p:spPr>
          <a:xfrm>
            <a:off x="2518236" y="2034480"/>
            <a:ext cx="4107379" cy="575370"/>
          </a:xfrm>
          <a:prstGeom prst="rect">
            <a:avLst/>
          </a:prstGeom>
          <a:noFill/>
          <a:ln/>
        </p:spPr>
        <p:txBody>
          <a:bodyPr wrap="square" lIns="0" tIns="0" rIns="0" bIns="0" rtlCol="0" anchor="t"/>
          <a:lstStyle/>
          <a:p>
            <a:pPr algn="ctr"/>
            <a:r>
              <a:rPr dirty="0"/>
              <a:t>Strategic Findings from Sessions 1-</a:t>
            </a:r>
            <a:r>
              <a:rPr lang="en-GB" dirty="0"/>
              <a:t> </a:t>
            </a:r>
            <a:r>
              <a:rPr dirty="0"/>
              <a:t>4</a:t>
            </a:r>
          </a:p>
        </p:txBody>
      </p:sp>
      <p:sp>
        <p:nvSpPr>
          <p:cNvPr id="5" name="Text 2">
            <a:extLst>
              <a:ext uri="{FF2B5EF4-FFF2-40B4-BE49-F238E27FC236}">
                <a16:creationId xmlns:a16="http://schemas.microsoft.com/office/drawing/2014/main" id="{20D7477D-C4F2-2054-4713-A646138E4EF2}"/>
              </a:ext>
            </a:extLst>
          </p:cNvPr>
          <p:cNvSpPr/>
          <p:nvPr/>
        </p:nvSpPr>
        <p:spPr>
          <a:xfrm>
            <a:off x="4000500" y="2948880"/>
            <a:ext cx="1143000" cy="38100"/>
          </a:xfrm>
          <a:prstGeom prst="rect">
            <a:avLst/>
          </a:prstGeom>
          <a:solidFill>
            <a:srgbClr val="FE4447"/>
          </a:solidFill>
          <a:ln/>
        </p:spPr>
        <p:txBody>
          <a:bodyPr wrap="square" rtlCol="0" anchor="ctr"/>
          <a:lstStyle/>
          <a:p>
            <a:pPr marL="0" indent="0">
              <a:buNone/>
            </a:pPr>
            <a:endParaRPr lang="en-US" dirty="0"/>
          </a:p>
        </p:txBody>
      </p:sp>
      <p:sp>
        <p:nvSpPr>
          <p:cNvPr id="6" name="Text 3">
            <a:extLst>
              <a:ext uri="{FF2B5EF4-FFF2-40B4-BE49-F238E27FC236}">
                <a16:creationId xmlns:a16="http://schemas.microsoft.com/office/drawing/2014/main" id="{E45143A7-1FFE-CB1A-7542-1EC0131AE063}"/>
              </a:ext>
            </a:extLst>
          </p:cNvPr>
          <p:cNvSpPr/>
          <p:nvPr/>
        </p:nvSpPr>
        <p:spPr>
          <a:xfrm>
            <a:off x="2851599" y="3634680"/>
            <a:ext cx="3440653" cy="266700"/>
          </a:xfrm>
          <a:prstGeom prst="rect">
            <a:avLst/>
          </a:prstGeom>
          <a:noFill/>
          <a:ln/>
        </p:spPr>
        <p:txBody>
          <a:bodyPr wrap="square" lIns="0" tIns="0" rIns="0" bIns="0" rtlCol="0" anchor="t"/>
          <a:lstStyle/>
          <a:p>
            <a:pPr marL="0" indent="0" algn="ctr">
              <a:lnSpc>
                <a:spcPts val="2100"/>
              </a:lnSpc>
              <a:spcBef>
                <a:spcPts val="300"/>
              </a:spcBef>
              <a:spcAft>
                <a:spcPts val="300"/>
              </a:spcAft>
              <a:buNone/>
            </a:pPr>
            <a:r>
              <a:rPr lang="en-US" sz="1350" dirty="0">
                <a:solidFill>
                  <a:srgbClr val="2C3E50"/>
                </a:solidFill>
                <a:latin typeface="Arial" pitchFamily="34" charset="0"/>
                <a:ea typeface="Arial" pitchFamily="34" charset="-122"/>
                <a:cs typeface="Arial" pitchFamily="34" charset="-120"/>
              </a:rPr>
              <a:t>Analysis of Cross-Border GCE Collaboration</a:t>
            </a:r>
            <a:endParaRPr lang="en-US" sz="1350" dirty="0"/>
          </a:p>
        </p:txBody>
      </p:sp>
      <p:pic>
        <p:nvPicPr>
          <p:cNvPr id="8" name="Image 1" descr="/tmp/rasterized-gradient-068862e8.png">
            <a:extLst>
              <a:ext uri="{FF2B5EF4-FFF2-40B4-BE49-F238E27FC236}">
                <a16:creationId xmlns:a16="http://schemas.microsoft.com/office/drawing/2014/main" id="{6E2AC86B-9650-6E48-CF63-A3117827383A}"/>
              </a:ext>
            </a:extLst>
          </p:cNvPr>
          <p:cNvPicPr>
            <a:picLocks noChangeAspect="1"/>
          </p:cNvPicPr>
          <p:nvPr/>
        </p:nvPicPr>
        <p:blipFill>
          <a:blip r:embed="rId3"/>
          <a:stretch>
            <a:fillRect/>
          </a:stretch>
        </p:blipFill>
        <p:spPr>
          <a:xfrm>
            <a:off x="0" y="5067300"/>
            <a:ext cx="9144000" cy="76200"/>
          </a:xfrm>
          <a:prstGeom prst="rect">
            <a:avLst/>
          </a:prstGeom>
        </p:spPr>
      </p:pic>
    </p:spTree>
    <p:extLst>
      <p:ext uri="{BB962C8B-B14F-4D97-AF65-F5344CB8AC3E}">
        <p14:creationId xmlns:p14="http://schemas.microsoft.com/office/powerpoint/2010/main" val="3302591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1613" y="911848"/>
            <a:ext cx="8229600" cy="523220"/>
          </a:xfrm>
          <a:prstGeom prst="rect">
            <a:avLst/>
          </a:prstGeom>
          <a:noFill/>
        </p:spPr>
        <p:txBody>
          <a:bodyPr wrap="square">
            <a:spAutoFit/>
          </a:bodyPr>
          <a:lstStyle/>
          <a:p>
            <a:pPr>
              <a:defRPr sz="2000" b="1"/>
            </a:pPr>
            <a:r>
              <a:rPr sz="2800" dirty="0">
                <a:solidFill>
                  <a:schemeClr val="tx1">
                    <a:lumMod val="90000"/>
                    <a:lumOff val="10000"/>
                  </a:schemeClr>
                </a:solidFill>
              </a:rPr>
              <a:t>Two Interconnected Pressures:</a:t>
            </a:r>
          </a:p>
        </p:txBody>
      </p:sp>
      <p:sp>
        <p:nvSpPr>
          <p:cNvPr id="4" name="TextBox 3"/>
          <p:cNvSpPr txBox="1"/>
          <p:nvPr/>
        </p:nvSpPr>
        <p:spPr>
          <a:xfrm>
            <a:off x="334651" y="1785641"/>
            <a:ext cx="3657600" cy="523220"/>
          </a:xfrm>
          <a:prstGeom prst="rect">
            <a:avLst/>
          </a:prstGeom>
          <a:noFill/>
        </p:spPr>
        <p:txBody>
          <a:bodyPr wrap="square">
            <a:spAutoFit/>
          </a:bodyPr>
          <a:lstStyle/>
          <a:p>
            <a:pPr>
              <a:defRPr sz="1800" b="1">
                <a:solidFill>
                  <a:srgbClr val="C00000"/>
                </a:solidFill>
              </a:defRPr>
            </a:pPr>
            <a:r>
              <a:rPr sz="2800" dirty="0"/>
              <a:t>GLOBAL CRISES</a:t>
            </a:r>
          </a:p>
        </p:txBody>
      </p:sp>
      <p:sp>
        <p:nvSpPr>
          <p:cNvPr id="5" name="TextBox 4"/>
          <p:cNvSpPr txBox="1"/>
          <p:nvPr/>
        </p:nvSpPr>
        <p:spPr>
          <a:xfrm>
            <a:off x="334651" y="2486787"/>
            <a:ext cx="3657600" cy="1631216"/>
          </a:xfrm>
          <a:prstGeom prst="rect">
            <a:avLst/>
          </a:prstGeom>
          <a:noFill/>
        </p:spPr>
        <p:txBody>
          <a:bodyPr wrap="square">
            <a:spAutoFit/>
          </a:bodyPr>
          <a:lstStyle/>
          <a:p>
            <a:pPr>
              <a:defRPr sz="1400" b="0"/>
            </a:pPr>
            <a:r>
              <a:rPr sz="2000" dirty="0"/>
              <a:t>Civic space and democratic freedoms are shrinking worldwide, constraining the operating environment for civil society organisations</a:t>
            </a:r>
          </a:p>
        </p:txBody>
      </p:sp>
      <p:sp>
        <p:nvSpPr>
          <p:cNvPr id="6" name="TextBox 5"/>
          <p:cNvSpPr txBox="1"/>
          <p:nvPr/>
        </p:nvSpPr>
        <p:spPr>
          <a:xfrm>
            <a:off x="4436255" y="1785641"/>
            <a:ext cx="4585197" cy="523220"/>
          </a:xfrm>
          <a:prstGeom prst="rect">
            <a:avLst/>
          </a:prstGeom>
          <a:noFill/>
        </p:spPr>
        <p:txBody>
          <a:bodyPr wrap="square">
            <a:spAutoFit/>
          </a:bodyPr>
          <a:lstStyle/>
          <a:p>
            <a:pPr>
              <a:defRPr sz="1800" b="1">
                <a:solidFill>
                  <a:srgbClr val="C00000"/>
                </a:solidFill>
              </a:defRPr>
            </a:pPr>
            <a:r>
              <a:rPr sz="2800" dirty="0"/>
              <a:t>FUNDING CONSTRAINTS</a:t>
            </a:r>
          </a:p>
        </p:txBody>
      </p:sp>
      <p:sp>
        <p:nvSpPr>
          <p:cNvPr id="7" name="TextBox 6"/>
          <p:cNvSpPr txBox="1"/>
          <p:nvPr/>
        </p:nvSpPr>
        <p:spPr>
          <a:xfrm>
            <a:off x="4436255" y="2486787"/>
            <a:ext cx="4054469" cy="1631216"/>
          </a:xfrm>
          <a:prstGeom prst="rect">
            <a:avLst/>
          </a:prstGeom>
          <a:noFill/>
        </p:spPr>
        <p:txBody>
          <a:bodyPr wrap="square">
            <a:spAutoFit/>
          </a:bodyPr>
          <a:lstStyle/>
          <a:p>
            <a:pPr>
              <a:defRPr sz="1400" b="0"/>
            </a:pPr>
            <a:r>
              <a:rPr sz="2000" dirty="0"/>
              <a:t>Intersecting global crises are placing unprecedented pressure on the Development sector across Europe, reshaping donor funding decisions and strategic priorities</a:t>
            </a:r>
          </a:p>
        </p:txBody>
      </p:sp>
      <p:sp>
        <p:nvSpPr>
          <p:cNvPr id="8" name="TextBox 7">
            <a:extLst>
              <a:ext uri="{FF2B5EF4-FFF2-40B4-BE49-F238E27FC236}">
                <a16:creationId xmlns:a16="http://schemas.microsoft.com/office/drawing/2014/main" id="{539CC036-BCD7-3839-A1C4-434BC54A2A04}"/>
              </a:ext>
            </a:extLst>
          </p:cNvPr>
          <p:cNvSpPr txBox="1"/>
          <p:nvPr/>
        </p:nvSpPr>
        <p:spPr>
          <a:xfrm>
            <a:off x="161613" y="176554"/>
            <a:ext cx="9030878" cy="646331"/>
          </a:xfrm>
          <a:prstGeom prst="rect">
            <a:avLst/>
          </a:prstGeom>
          <a:noFill/>
        </p:spPr>
        <p:txBody>
          <a:bodyPr wrap="square">
            <a:spAutoFit/>
          </a:bodyPr>
          <a:lstStyle/>
          <a:p>
            <a:pPr>
              <a:defRPr sz="3200" b="1">
                <a:solidFill>
                  <a:srgbClr val="1F4E79"/>
                </a:solidFill>
              </a:defRPr>
            </a:pPr>
            <a:r>
              <a:rPr sz="3600" dirty="0"/>
              <a:t>Current Context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259A5-7BB4-42CB-73DA-1E81EEB83F3D}"/>
            </a:ext>
          </a:extLst>
        </p:cNvPr>
        <p:cNvGrpSpPr/>
        <p:nvPr/>
      </p:nvGrpSpPr>
      <p:grpSpPr>
        <a:xfrm>
          <a:off x="0" y="0"/>
          <a:ext cx="0" cy="0"/>
          <a:chOff x="0" y="0"/>
          <a:chExt cx="0" cy="0"/>
        </a:xfrm>
      </p:grpSpPr>
      <p:sp>
        <p:nvSpPr>
          <p:cNvPr id="2" name="TextBox 1"/>
          <p:cNvSpPr txBox="1"/>
          <p:nvPr/>
        </p:nvSpPr>
        <p:spPr>
          <a:xfrm>
            <a:off x="259951" y="323165"/>
            <a:ext cx="9078012" cy="646331"/>
          </a:xfrm>
          <a:prstGeom prst="rect">
            <a:avLst/>
          </a:prstGeom>
          <a:noFill/>
        </p:spPr>
        <p:txBody>
          <a:bodyPr wrap="square">
            <a:spAutoFit/>
          </a:bodyPr>
          <a:lstStyle/>
          <a:p>
            <a:pPr>
              <a:defRPr sz="3200" b="1">
                <a:solidFill>
                  <a:srgbClr val="1F4E79"/>
                </a:solidFill>
              </a:defRPr>
            </a:pPr>
            <a:r>
              <a:rPr sz="3600" dirty="0"/>
              <a:t>Why </a:t>
            </a:r>
            <a:r>
              <a:rPr lang="en-GB" sz="3600" dirty="0"/>
              <a:t>GCE is needed more than ever</a:t>
            </a:r>
            <a:endParaRPr sz="3600" dirty="0"/>
          </a:p>
        </p:txBody>
      </p:sp>
      <p:sp>
        <p:nvSpPr>
          <p:cNvPr id="3" name="TextBox 2"/>
          <p:cNvSpPr txBox="1"/>
          <p:nvPr/>
        </p:nvSpPr>
        <p:spPr>
          <a:xfrm>
            <a:off x="259950" y="1045861"/>
            <a:ext cx="8884049" cy="461665"/>
          </a:xfrm>
          <a:prstGeom prst="rect">
            <a:avLst/>
          </a:prstGeom>
          <a:noFill/>
        </p:spPr>
        <p:txBody>
          <a:bodyPr wrap="square">
            <a:spAutoFit/>
          </a:bodyPr>
          <a:lstStyle/>
          <a:p>
            <a:pPr>
              <a:defRPr sz="1800" b="0"/>
            </a:pPr>
            <a:r>
              <a:rPr sz="2400" dirty="0"/>
              <a:t>Today's most urgent challenges demand systemic responses:</a:t>
            </a:r>
          </a:p>
        </p:txBody>
      </p:sp>
      <p:sp>
        <p:nvSpPr>
          <p:cNvPr id="5" name="TextBox 4"/>
          <p:cNvSpPr txBox="1"/>
          <p:nvPr/>
        </p:nvSpPr>
        <p:spPr>
          <a:xfrm>
            <a:off x="1085026" y="1396130"/>
            <a:ext cx="6400800" cy="2701509"/>
          </a:xfrm>
          <a:prstGeom prst="rect">
            <a:avLst/>
          </a:prstGeom>
          <a:noFill/>
        </p:spPr>
        <p:txBody>
          <a:bodyPr wrap="square">
            <a:spAutoFit/>
          </a:bodyPr>
          <a:lstStyle/>
          <a:p>
            <a:pPr marL="285750" indent="-285750">
              <a:lnSpc>
                <a:spcPct val="250000"/>
              </a:lnSpc>
              <a:buFont typeface="Arial" panose="020B0604020202020204" pitchFamily="34" charset="0"/>
              <a:buChar char="•"/>
              <a:defRPr sz="1600" b="0"/>
            </a:pPr>
            <a:r>
              <a:rPr lang="en-GB" sz="2400" dirty="0"/>
              <a:t>Rising violence and extremism</a:t>
            </a:r>
          </a:p>
          <a:p>
            <a:pPr marL="285750" indent="-285750">
              <a:lnSpc>
                <a:spcPct val="250000"/>
              </a:lnSpc>
              <a:buFont typeface="Arial" panose="020B0604020202020204" pitchFamily="34" charset="0"/>
              <a:buChar char="•"/>
              <a:defRPr sz="1600" b="0"/>
            </a:pPr>
            <a:r>
              <a:rPr sz="2400" dirty="0"/>
              <a:t>Growth of far-right movements</a:t>
            </a:r>
            <a:endParaRPr lang="en-GB" sz="2400" dirty="0"/>
          </a:p>
          <a:p>
            <a:pPr marL="285750" indent="-285750">
              <a:lnSpc>
                <a:spcPct val="250000"/>
              </a:lnSpc>
              <a:buFont typeface="Arial" panose="020B0604020202020204" pitchFamily="34" charset="0"/>
              <a:buChar char="•"/>
              <a:defRPr sz="1600" b="0"/>
            </a:pPr>
            <a:r>
              <a:rPr lang="en-GB" sz="2400" dirty="0"/>
              <a:t>Accelerating climate crisis</a:t>
            </a:r>
            <a:endParaRPr sz="2400" dirty="0"/>
          </a:p>
        </p:txBody>
      </p:sp>
      <p:sp>
        <p:nvSpPr>
          <p:cNvPr id="7" name="TextBox 6"/>
          <p:cNvSpPr txBox="1"/>
          <p:nvPr/>
        </p:nvSpPr>
        <p:spPr>
          <a:xfrm>
            <a:off x="0" y="4497169"/>
            <a:ext cx="9144000" cy="646331"/>
          </a:xfrm>
          <a:prstGeom prst="rect">
            <a:avLst/>
          </a:prstGeom>
          <a:solidFill>
            <a:schemeClr val="bg1">
              <a:lumMod val="25000"/>
            </a:schemeClr>
          </a:solidFill>
        </p:spPr>
        <p:txBody>
          <a:bodyPr wrap="square">
            <a:spAutoFit/>
          </a:bodyPr>
          <a:lstStyle/>
          <a:p>
            <a:pPr algn="ctr">
              <a:defRPr sz="1800" b="1">
                <a:solidFill>
                  <a:srgbClr val="1F4E79"/>
                </a:solidFill>
              </a:defRPr>
            </a:pPr>
            <a:r>
              <a:rPr dirty="0">
                <a:solidFill>
                  <a:schemeClr val="bg1"/>
                </a:solidFill>
              </a:rPr>
              <a:t>Global Citizenship Education (GCE) offers concrete, evidence-based solutions to these interconnected challenges</a:t>
            </a:r>
          </a:p>
        </p:txBody>
      </p:sp>
    </p:spTree>
    <p:extLst>
      <p:ext uri="{BB962C8B-B14F-4D97-AF65-F5344CB8AC3E}">
        <p14:creationId xmlns:p14="http://schemas.microsoft.com/office/powerpoint/2010/main" val="2638478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490E0-FD91-5962-1A31-6BD3C09A0ABB}"/>
            </a:ext>
          </a:extLst>
        </p:cNvPr>
        <p:cNvGrpSpPr/>
        <p:nvPr/>
      </p:nvGrpSpPr>
      <p:grpSpPr>
        <a:xfrm>
          <a:off x="0" y="0"/>
          <a:ext cx="0" cy="0"/>
          <a:chOff x="0" y="0"/>
          <a:chExt cx="0" cy="0"/>
        </a:xfrm>
      </p:grpSpPr>
      <p:sp>
        <p:nvSpPr>
          <p:cNvPr id="2" name="TextBox 1"/>
          <p:cNvSpPr txBox="1"/>
          <p:nvPr/>
        </p:nvSpPr>
        <p:spPr>
          <a:xfrm>
            <a:off x="84840" y="184785"/>
            <a:ext cx="9059159" cy="584775"/>
          </a:xfrm>
          <a:prstGeom prst="rect">
            <a:avLst/>
          </a:prstGeom>
          <a:noFill/>
        </p:spPr>
        <p:txBody>
          <a:bodyPr wrap="square">
            <a:spAutoFit/>
          </a:bodyPr>
          <a:lstStyle/>
          <a:p>
            <a:pPr>
              <a:defRPr sz="3200" b="1">
                <a:solidFill>
                  <a:srgbClr val="1F4E79"/>
                </a:solidFill>
              </a:defRPr>
            </a:pPr>
            <a:r>
              <a:rPr dirty="0"/>
              <a:t>Why This Moment Matters</a:t>
            </a:r>
          </a:p>
        </p:txBody>
      </p:sp>
      <p:sp>
        <p:nvSpPr>
          <p:cNvPr id="3" name="TextBox 2"/>
          <p:cNvSpPr txBox="1"/>
          <p:nvPr/>
        </p:nvSpPr>
        <p:spPr>
          <a:xfrm>
            <a:off x="84840" y="948422"/>
            <a:ext cx="7772400" cy="369332"/>
          </a:xfrm>
          <a:prstGeom prst="rect">
            <a:avLst/>
          </a:prstGeom>
          <a:noFill/>
        </p:spPr>
        <p:txBody>
          <a:bodyPr wrap="square">
            <a:spAutoFit/>
          </a:bodyPr>
          <a:lstStyle/>
          <a:p>
            <a:pPr>
              <a:defRPr sz="1600" b="1">
                <a:solidFill>
                  <a:srgbClr val="C00000"/>
                </a:solidFill>
              </a:defRPr>
            </a:pPr>
            <a:r>
              <a:rPr sz="1800" dirty="0">
                <a:solidFill>
                  <a:schemeClr val="bg1">
                    <a:lumMod val="25000"/>
                  </a:schemeClr>
                </a:solidFill>
              </a:rPr>
              <a:t>UNPRECEDENTED </a:t>
            </a:r>
            <a:r>
              <a:rPr lang="en-GB" sz="1800" dirty="0">
                <a:solidFill>
                  <a:schemeClr val="bg1">
                    <a:lumMod val="25000"/>
                  </a:schemeClr>
                </a:solidFill>
              </a:rPr>
              <a:t>OPPORTUNNITY FOR </a:t>
            </a:r>
            <a:r>
              <a:rPr sz="1800" dirty="0">
                <a:solidFill>
                  <a:schemeClr val="bg1">
                    <a:lumMod val="25000"/>
                  </a:schemeClr>
                </a:solidFill>
              </a:rPr>
              <a:t>POLICY ALIGNMENT</a:t>
            </a:r>
          </a:p>
        </p:txBody>
      </p:sp>
      <p:sp>
        <p:nvSpPr>
          <p:cNvPr id="4" name="TextBox 3"/>
          <p:cNvSpPr txBox="1"/>
          <p:nvPr/>
        </p:nvSpPr>
        <p:spPr>
          <a:xfrm>
            <a:off x="136686" y="1334631"/>
            <a:ext cx="8955465" cy="646331"/>
          </a:xfrm>
          <a:prstGeom prst="rect">
            <a:avLst/>
          </a:prstGeom>
          <a:noFill/>
        </p:spPr>
        <p:txBody>
          <a:bodyPr wrap="square">
            <a:spAutoFit/>
          </a:bodyPr>
          <a:lstStyle/>
          <a:p>
            <a:pPr marL="285750" indent="-285750">
              <a:buFont typeface="Arial" panose="020B0604020202020204" pitchFamily="34" charset="0"/>
              <a:buChar char="•"/>
              <a:defRPr sz="1400" b="0"/>
            </a:pPr>
            <a:r>
              <a:rPr sz="1800" dirty="0"/>
              <a:t>Irish Aid Strategy renewal + NI curriculum reform = strategic window for embedding GCE</a:t>
            </a:r>
          </a:p>
        </p:txBody>
      </p:sp>
      <p:sp>
        <p:nvSpPr>
          <p:cNvPr id="5" name="TextBox 4"/>
          <p:cNvSpPr txBox="1"/>
          <p:nvPr/>
        </p:nvSpPr>
        <p:spPr>
          <a:xfrm>
            <a:off x="84840" y="2119074"/>
            <a:ext cx="7772400" cy="365760"/>
          </a:xfrm>
          <a:prstGeom prst="rect">
            <a:avLst/>
          </a:prstGeom>
          <a:noFill/>
        </p:spPr>
        <p:txBody>
          <a:bodyPr wrap="square">
            <a:spAutoFit/>
          </a:bodyPr>
          <a:lstStyle/>
          <a:p>
            <a:pPr>
              <a:defRPr sz="1600" b="1">
                <a:solidFill>
                  <a:srgbClr val="C00000"/>
                </a:solidFill>
              </a:defRPr>
            </a:pPr>
            <a:r>
              <a:rPr sz="1800" dirty="0">
                <a:solidFill>
                  <a:schemeClr val="bg1">
                    <a:lumMod val="25000"/>
                  </a:schemeClr>
                </a:solidFill>
              </a:rPr>
              <a:t>SHARED ISLAND VISION</a:t>
            </a:r>
          </a:p>
        </p:txBody>
      </p:sp>
      <p:sp>
        <p:nvSpPr>
          <p:cNvPr id="6" name="TextBox 5"/>
          <p:cNvSpPr txBox="1"/>
          <p:nvPr/>
        </p:nvSpPr>
        <p:spPr>
          <a:xfrm>
            <a:off x="136686" y="2525792"/>
            <a:ext cx="8834132" cy="369332"/>
          </a:xfrm>
          <a:prstGeom prst="rect">
            <a:avLst/>
          </a:prstGeom>
          <a:noFill/>
        </p:spPr>
        <p:txBody>
          <a:bodyPr wrap="square">
            <a:spAutoFit/>
          </a:bodyPr>
          <a:lstStyle/>
          <a:p>
            <a:pPr marL="285750" indent="-285750">
              <a:buFont typeface="Arial" panose="020B0604020202020204" pitchFamily="34" charset="0"/>
              <a:buChar char="•"/>
              <a:defRPr sz="1400" b="0"/>
            </a:pPr>
            <a:r>
              <a:rPr sz="1800" dirty="0"/>
              <a:t>Vision 2030 positions GCE as a principal component of the Shared Island Initiative</a:t>
            </a:r>
          </a:p>
        </p:txBody>
      </p:sp>
      <p:sp>
        <p:nvSpPr>
          <p:cNvPr id="7" name="TextBox 6"/>
          <p:cNvSpPr txBox="1"/>
          <p:nvPr/>
        </p:nvSpPr>
        <p:spPr>
          <a:xfrm>
            <a:off x="84840" y="3096756"/>
            <a:ext cx="7772400" cy="365760"/>
          </a:xfrm>
          <a:prstGeom prst="rect">
            <a:avLst/>
          </a:prstGeom>
          <a:noFill/>
        </p:spPr>
        <p:txBody>
          <a:bodyPr wrap="square">
            <a:spAutoFit/>
          </a:bodyPr>
          <a:lstStyle/>
          <a:p>
            <a:pPr>
              <a:defRPr sz="1600" b="1">
                <a:solidFill>
                  <a:srgbClr val="C00000"/>
                </a:solidFill>
              </a:defRPr>
            </a:pPr>
            <a:r>
              <a:rPr sz="1800" dirty="0">
                <a:solidFill>
                  <a:schemeClr val="bg1">
                    <a:lumMod val="25000"/>
                  </a:schemeClr>
                </a:solidFill>
              </a:rPr>
              <a:t>SECTOR READINESS</a:t>
            </a:r>
          </a:p>
        </p:txBody>
      </p:sp>
      <p:sp>
        <p:nvSpPr>
          <p:cNvPr id="8" name="TextBox 7"/>
          <p:cNvSpPr txBox="1"/>
          <p:nvPr/>
        </p:nvSpPr>
        <p:spPr>
          <a:xfrm>
            <a:off x="136685" y="3485465"/>
            <a:ext cx="8882623" cy="369332"/>
          </a:xfrm>
          <a:prstGeom prst="rect">
            <a:avLst/>
          </a:prstGeom>
          <a:noFill/>
        </p:spPr>
        <p:txBody>
          <a:bodyPr wrap="square">
            <a:spAutoFit/>
          </a:bodyPr>
          <a:lstStyle/>
          <a:p>
            <a:pPr marL="285750" indent="-285750">
              <a:buFont typeface="Arial" panose="020B0604020202020204" pitchFamily="34" charset="0"/>
              <a:buChar char="•"/>
              <a:defRPr sz="1400" b="0"/>
            </a:pPr>
            <a:r>
              <a:rPr sz="1800" dirty="0"/>
              <a:t>Build on established sector strength in the R</a:t>
            </a:r>
            <a:r>
              <a:rPr lang="en-GB" sz="1800" dirty="0"/>
              <a:t>OI</a:t>
            </a:r>
            <a:r>
              <a:rPr sz="1800" dirty="0"/>
              <a:t> while strengthening capacity in </a:t>
            </a:r>
            <a:r>
              <a:rPr lang="en-GB" sz="1800" dirty="0"/>
              <a:t>NI</a:t>
            </a:r>
            <a:endParaRPr sz="1800" dirty="0"/>
          </a:p>
        </p:txBody>
      </p:sp>
      <p:sp>
        <p:nvSpPr>
          <p:cNvPr id="9" name="TextBox 8"/>
          <p:cNvSpPr txBox="1"/>
          <p:nvPr/>
        </p:nvSpPr>
        <p:spPr>
          <a:xfrm>
            <a:off x="0" y="4312503"/>
            <a:ext cx="9144000" cy="830997"/>
          </a:xfrm>
          <a:prstGeom prst="rect">
            <a:avLst/>
          </a:prstGeom>
          <a:solidFill>
            <a:schemeClr val="bg1">
              <a:lumMod val="25000"/>
            </a:schemeClr>
          </a:solidFill>
        </p:spPr>
        <p:txBody>
          <a:bodyPr wrap="square">
            <a:spAutoFit/>
          </a:bodyPr>
          <a:lstStyle/>
          <a:p>
            <a:pPr>
              <a:defRPr sz="1600" b="1">
                <a:solidFill>
                  <a:srgbClr val="1F4E79"/>
                </a:solidFill>
              </a:defRPr>
            </a:pPr>
            <a:r>
              <a:rPr dirty="0">
                <a:solidFill>
                  <a:schemeClr val="bg1"/>
                </a:solidFill>
              </a:rPr>
              <a:t>T</a:t>
            </a:r>
            <a:r>
              <a:rPr lang="en-GB" dirty="0">
                <a:solidFill>
                  <a:schemeClr val="bg1"/>
                </a:solidFill>
              </a:rPr>
              <a:t>he Opportunity:</a:t>
            </a:r>
          </a:p>
          <a:p>
            <a:pPr algn="ctr">
              <a:defRPr sz="1600" b="1">
                <a:solidFill>
                  <a:srgbClr val="1F4E79"/>
                </a:solidFill>
              </a:defRPr>
            </a:pPr>
            <a:r>
              <a:rPr lang="en-GB" b="1" dirty="0">
                <a:solidFill>
                  <a:schemeClr val="bg1"/>
                </a:solidFill>
              </a:rPr>
              <a:t>Shared</a:t>
            </a:r>
            <a:r>
              <a:rPr lang="en-GB" dirty="0">
                <a:solidFill>
                  <a:schemeClr val="bg1"/>
                </a:solidFill>
              </a:rPr>
              <a:t> </a:t>
            </a:r>
            <a:r>
              <a:rPr lang="en-GB" b="1" dirty="0">
                <a:solidFill>
                  <a:schemeClr val="bg1"/>
                </a:solidFill>
              </a:rPr>
              <a:t>Island Initiative + Strategy Renewal + Sector Collaboration = </a:t>
            </a:r>
          </a:p>
          <a:p>
            <a:pPr algn="ctr">
              <a:defRPr sz="1600" b="1">
                <a:solidFill>
                  <a:srgbClr val="1F4E79"/>
                </a:solidFill>
              </a:defRPr>
            </a:pPr>
            <a:r>
              <a:rPr lang="en-GB" b="1" dirty="0">
                <a:solidFill>
                  <a:schemeClr val="bg1"/>
                </a:solidFill>
              </a:rPr>
              <a:t>Structural Embedding of GCE</a:t>
            </a:r>
          </a:p>
        </p:txBody>
      </p:sp>
    </p:spTree>
    <p:extLst>
      <p:ext uri="{BB962C8B-B14F-4D97-AF65-F5344CB8AC3E}">
        <p14:creationId xmlns:p14="http://schemas.microsoft.com/office/powerpoint/2010/main" val="3726647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tmp/rasterized-gradient-991134b2.png"/>
          <p:cNvPicPr>
            <a:picLocks noChangeAspect="1"/>
          </p:cNvPicPr>
          <p:nvPr/>
        </p:nvPicPr>
        <p:blipFill>
          <a:blip r:embed="rId3"/>
          <a:stretch>
            <a:fillRect/>
          </a:stretch>
        </p:blipFill>
        <p:spPr>
          <a:xfrm>
            <a:off x="0" y="0"/>
            <a:ext cx="9144000" cy="76200"/>
          </a:xfrm>
          <a:prstGeom prst="rect">
            <a:avLst/>
          </a:prstGeom>
        </p:spPr>
      </p:pic>
      <p:sp>
        <p:nvSpPr>
          <p:cNvPr id="3" name="Text 0"/>
          <p:cNvSpPr/>
          <p:nvPr/>
        </p:nvSpPr>
        <p:spPr>
          <a:xfrm>
            <a:off x="393140" y="171450"/>
            <a:ext cx="7024307" cy="381000"/>
          </a:xfrm>
          <a:prstGeom prst="rect">
            <a:avLst/>
          </a:prstGeom>
          <a:noFill/>
          <a:ln/>
        </p:spPr>
        <p:txBody>
          <a:bodyPr wrap="square" lIns="0" tIns="0" rIns="0" bIns="0" rtlCol="0" anchor="t"/>
          <a:lstStyle/>
          <a:p>
            <a:pPr marL="0" indent="0" algn="l">
              <a:lnSpc>
                <a:spcPts val="3000"/>
              </a:lnSpc>
              <a:spcAft>
                <a:spcPts val="1800"/>
              </a:spcAft>
              <a:buNone/>
            </a:pPr>
            <a:r>
              <a:rPr lang="en-US" sz="2700" b="1" dirty="0">
                <a:solidFill>
                  <a:srgbClr val="277884"/>
                </a:solidFill>
                <a:latin typeface="Arial" pitchFamily="34" charset="0"/>
                <a:ea typeface="Arial" pitchFamily="34" charset="-122"/>
                <a:cs typeface="Arial" pitchFamily="34" charset="-120"/>
              </a:rPr>
              <a:t>The Reality: Starting from Different Places</a:t>
            </a:r>
            <a:endParaRPr lang="en-US" sz="2700" dirty="0"/>
          </a:p>
        </p:txBody>
      </p:sp>
      <p:sp>
        <p:nvSpPr>
          <p:cNvPr id="4" name="Text 1"/>
          <p:cNvSpPr/>
          <p:nvPr/>
        </p:nvSpPr>
        <p:spPr>
          <a:xfrm>
            <a:off x="483248" y="691003"/>
            <a:ext cx="3273580" cy="3263933"/>
          </a:xfrm>
          <a:prstGeom prst="roundRect">
            <a:avLst>
              <a:gd name="adj" fmla="val 2941"/>
            </a:avLst>
          </a:prstGeom>
          <a:solidFill>
            <a:srgbClr val="F5F7F7"/>
          </a:solidFill>
          <a:ln/>
        </p:spPr>
        <p:txBody>
          <a:bodyPr wrap="square" rtlCol="0" anchor="ctr"/>
          <a:lstStyle/>
          <a:p>
            <a:pPr marL="0" indent="0">
              <a:buNone/>
            </a:pPr>
            <a:endParaRPr lang="en-US" dirty="0"/>
          </a:p>
        </p:txBody>
      </p:sp>
      <p:sp>
        <p:nvSpPr>
          <p:cNvPr id="5" name="Text 2"/>
          <p:cNvSpPr/>
          <p:nvPr/>
        </p:nvSpPr>
        <p:spPr>
          <a:xfrm>
            <a:off x="669174" y="786450"/>
            <a:ext cx="2176272" cy="304800"/>
          </a:xfrm>
          <a:prstGeom prst="rect">
            <a:avLst/>
          </a:prstGeom>
          <a:noFill/>
          <a:ln/>
        </p:spPr>
        <p:txBody>
          <a:bodyPr wrap="square" lIns="0" tIns="0" rIns="0" bIns="0" rtlCol="0" anchor="t"/>
          <a:lstStyle/>
          <a:p>
            <a:pPr marL="0" indent="0" algn="l">
              <a:lnSpc>
                <a:spcPts val="2400"/>
              </a:lnSpc>
              <a:spcAft>
                <a:spcPts val="1200"/>
              </a:spcAft>
              <a:buNone/>
            </a:pPr>
            <a:r>
              <a:rPr lang="en-US" sz="1800" b="1" dirty="0">
                <a:solidFill>
                  <a:srgbClr val="277884"/>
                </a:solidFill>
                <a:latin typeface="Arial" pitchFamily="34" charset="0"/>
                <a:ea typeface="Arial" pitchFamily="34" charset="-122"/>
                <a:cs typeface="Arial" pitchFamily="34" charset="-120"/>
              </a:rPr>
              <a:t>Republic of Ireland</a:t>
            </a:r>
            <a:endParaRPr lang="en-US" sz="1800" dirty="0"/>
          </a:p>
        </p:txBody>
      </p:sp>
      <p:sp>
        <p:nvSpPr>
          <p:cNvPr id="6" name="Text 3"/>
          <p:cNvSpPr/>
          <p:nvPr/>
        </p:nvSpPr>
        <p:spPr>
          <a:xfrm>
            <a:off x="602258" y="1138776"/>
            <a:ext cx="3035559" cy="2768633"/>
          </a:xfrm>
          <a:prstGeom prst="rect">
            <a:avLst/>
          </a:prstGeom>
          <a:noFill/>
          <a:ln/>
        </p:spPr>
        <p:txBody>
          <a:bodyPr wrap="square" lIns="91440" tIns="0" rIns="0" bIns="0" rtlCol="0" anchor="t"/>
          <a:lstStyle/>
          <a:p>
            <a:pPr marL="91440" indent="-91440" algn="l">
              <a:lnSpc>
                <a:spcPts val="2100"/>
              </a:lnSpc>
              <a:buSzPct val="100000"/>
              <a:buChar char="•"/>
            </a:pPr>
            <a:r>
              <a:rPr lang="en-US" sz="1350" dirty="0">
                <a:solidFill>
                  <a:srgbClr val="2C3E50"/>
                </a:solidFill>
                <a:latin typeface="Arial" pitchFamily="34" charset="0"/>
                <a:ea typeface="Arial" pitchFamily="34" charset="-122"/>
                <a:cs typeface="Arial" pitchFamily="34" charset="-120"/>
              </a:rPr>
              <a:t>Established Irish Aid GCE Strategy with dedicated funding</a:t>
            </a:r>
            <a:endParaRPr lang="en-US" sz="1350" dirty="0"/>
          </a:p>
          <a:p>
            <a:pPr marL="91440" indent="-91440" algn="l">
              <a:lnSpc>
                <a:spcPts val="2100"/>
              </a:lnSpc>
              <a:buSzPct val="100000"/>
              <a:buChar char="•"/>
            </a:pPr>
            <a:r>
              <a:rPr lang="en-US" sz="1350" dirty="0">
                <a:solidFill>
                  <a:srgbClr val="2C3E50"/>
                </a:solidFill>
                <a:latin typeface="Arial" pitchFamily="34" charset="0"/>
                <a:ea typeface="Arial" pitchFamily="34" charset="-122"/>
                <a:cs typeface="Arial" pitchFamily="34" charset="-120"/>
              </a:rPr>
              <a:t>Well resourced national coordination body (IDEA) </a:t>
            </a:r>
            <a:endParaRPr lang="en-US" sz="1350" dirty="0"/>
          </a:p>
          <a:p>
            <a:pPr marL="91440" indent="-91440" algn="l">
              <a:lnSpc>
                <a:spcPts val="2100"/>
              </a:lnSpc>
              <a:buSzPct val="100000"/>
              <a:buChar char="•"/>
            </a:pPr>
            <a:r>
              <a:rPr lang="en-US" sz="1350" dirty="0">
                <a:solidFill>
                  <a:srgbClr val="2C3E50"/>
                </a:solidFill>
                <a:latin typeface="Arial" pitchFamily="34" charset="0"/>
                <a:ea typeface="Arial" pitchFamily="34" charset="-122"/>
                <a:cs typeface="Arial" pitchFamily="34" charset="-120"/>
              </a:rPr>
              <a:t>Active network of GCE organisations</a:t>
            </a:r>
            <a:endParaRPr lang="en-US" sz="1350" dirty="0"/>
          </a:p>
          <a:p>
            <a:pPr marL="91440" indent="-91440" algn="l">
              <a:lnSpc>
                <a:spcPts val="2100"/>
              </a:lnSpc>
              <a:buSzPct val="100000"/>
              <a:buChar char="•"/>
            </a:pPr>
            <a:r>
              <a:rPr lang="en-US" sz="1350" dirty="0">
                <a:solidFill>
                  <a:srgbClr val="2C3E50"/>
                </a:solidFill>
                <a:latin typeface="Arial" pitchFamily="34" charset="0"/>
                <a:ea typeface="Arial" pitchFamily="34" charset="-122"/>
                <a:cs typeface="Arial" pitchFamily="34" charset="-120"/>
              </a:rPr>
              <a:t>Integration pathways in curriculum</a:t>
            </a:r>
          </a:p>
          <a:p>
            <a:pPr marL="91440" indent="-91440" algn="l">
              <a:lnSpc>
                <a:spcPts val="2100"/>
              </a:lnSpc>
              <a:buSzPct val="100000"/>
              <a:buChar char="•"/>
            </a:pPr>
            <a:r>
              <a:rPr lang="en-US" sz="1350" dirty="0">
                <a:solidFill>
                  <a:srgbClr val="2C3E50"/>
                </a:solidFill>
                <a:latin typeface="Arial" pitchFamily="34" charset="0"/>
                <a:cs typeface="Arial" pitchFamily="34" charset="-120"/>
              </a:rPr>
              <a:t>Despite this foundation, there are sustainability challenges and uncertain future funding as the Irish Aid strategy renewal approaches</a:t>
            </a:r>
            <a:endParaRPr lang="en-US" sz="1350" dirty="0"/>
          </a:p>
        </p:txBody>
      </p:sp>
      <p:sp>
        <p:nvSpPr>
          <p:cNvPr id="9" name="Text 6"/>
          <p:cNvSpPr/>
          <p:nvPr/>
        </p:nvSpPr>
        <p:spPr>
          <a:xfrm>
            <a:off x="5387172" y="685159"/>
            <a:ext cx="3334264" cy="3715833"/>
          </a:xfrm>
          <a:prstGeom prst="roundRect">
            <a:avLst>
              <a:gd name="adj" fmla="val 2941"/>
            </a:avLst>
          </a:prstGeom>
          <a:solidFill>
            <a:srgbClr val="F5F7F7"/>
          </a:solidFill>
          <a:ln/>
        </p:spPr>
        <p:txBody>
          <a:bodyPr wrap="square" rtlCol="0" anchor="ctr"/>
          <a:lstStyle/>
          <a:p>
            <a:pPr marL="0" indent="0">
              <a:buNone/>
            </a:pPr>
            <a:endParaRPr lang="en-US" dirty="0"/>
          </a:p>
        </p:txBody>
      </p:sp>
      <p:sp>
        <p:nvSpPr>
          <p:cNvPr id="10" name="Text 7"/>
          <p:cNvSpPr/>
          <p:nvPr/>
        </p:nvSpPr>
        <p:spPr>
          <a:xfrm>
            <a:off x="5491359" y="742508"/>
            <a:ext cx="2176272" cy="304800"/>
          </a:xfrm>
          <a:prstGeom prst="rect">
            <a:avLst/>
          </a:prstGeom>
          <a:noFill/>
          <a:ln/>
        </p:spPr>
        <p:txBody>
          <a:bodyPr wrap="square" lIns="0" tIns="0" rIns="0" bIns="0" rtlCol="0" anchor="t"/>
          <a:lstStyle/>
          <a:p>
            <a:pPr marL="0" indent="0" algn="l">
              <a:lnSpc>
                <a:spcPts val="2400"/>
              </a:lnSpc>
              <a:spcAft>
                <a:spcPts val="1200"/>
              </a:spcAft>
              <a:buNone/>
            </a:pPr>
            <a:r>
              <a:rPr lang="en-US" sz="1800" b="1" dirty="0">
                <a:solidFill>
                  <a:srgbClr val="277884"/>
                </a:solidFill>
                <a:latin typeface="Arial" pitchFamily="34" charset="0"/>
                <a:ea typeface="Arial" pitchFamily="34" charset="-122"/>
                <a:cs typeface="Arial" pitchFamily="34" charset="-120"/>
              </a:rPr>
              <a:t>Northern Ireland</a:t>
            </a:r>
            <a:endParaRPr lang="en-US" sz="1800" dirty="0"/>
          </a:p>
        </p:txBody>
      </p:sp>
      <p:sp>
        <p:nvSpPr>
          <p:cNvPr id="11" name="Text 8"/>
          <p:cNvSpPr/>
          <p:nvPr/>
        </p:nvSpPr>
        <p:spPr>
          <a:xfrm>
            <a:off x="5491359" y="1065669"/>
            <a:ext cx="3169393" cy="2514600"/>
          </a:xfrm>
          <a:prstGeom prst="rect">
            <a:avLst/>
          </a:prstGeom>
          <a:noFill/>
          <a:ln/>
        </p:spPr>
        <p:txBody>
          <a:bodyPr wrap="square" lIns="91440" tIns="0" rIns="0" bIns="0" rtlCol="0" anchor="t"/>
          <a:lstStyle/>
          <a:p>
            <a:pPr marL="91440" indent="-91440" algn="l">
              <a:lnSpc>
                <a:spcPts val="2100"/>
              </a:lnSpc>
              <a:buSzPct val="100000"/>
              <a:buChar char="•"/>
            </a:pPr>
            <a:r>
              <a:rPr lang="en-US" sz="1350" dirty="0">
                <a:solidFill>
                  <a:srgbClr val="2C3E50"/>
                </a:solidFill>
                <a:latin typeface="Arial" pitchFamily="34" charset="0"/>
                <a:ea typeface="Arial" pitchFamily="34" charset="-122"/>
                <a:cs typeface="Arial" pitchFamily="34" charset="-120"/>
              </a:rPr>
              <a:t>No government GCE funding stream or ministerial portfolio</a:t>
            </a:r>
            <a:endParaRPr lang="en-US" sz="1350" dirty="0"/>
          </a:p>
          <a:p>
            <a:pPr marL="91440" indent="-91440" algn="l">
              <a:lnSpc>
                <a:spcPts val="2100"/>
              </a:lnSpc>
              <a:buSzPct val="100000"/>
              <a:buChar char="•"/>
            </a:pPr>
            <a:r>
              <a:rPr lang="en-US" sz="1350" dirty="0">
                <a:solidFill>
                  <a:srgbClr val="2C3E50"/>
                </a:solidFill>
                <a:latin typeface="Arial" pitchFamily="34" charset="0"/>
                <a:ea typeface="Arial" pitchFamily="34" charset="-122"/>
                <a:cs typeface="Arial" pitchFamily="34" charset="-120"/>
              </a:rPr>
              <a:t>Absent from public and political discourse</a:t>
            </a:r>
            <a:endParaRPr lang="en-US" sz="1350" dirty="0"/>
          </a:p>
          <a:p>
            <a:pPr marL="91440" indent="-91440" algn="l">
              <a:lnSpc>
                <a:spcPts val="2100"/>
              </a:lnSpc>
              <a:buSzPct val="100000"/>
              <a:buChar char="•"/>
            </a:pPr>
            <a:r>
              <a:rPr lang="en-US" sz="1350" dirty="0">
                <a:solidFill>
                  <a:srgbClr val="2C3E50"/>
                </a:solidFill>
                <a:latin typeface="Arial" pitchFamily="34" charset="0"/>
                <a:ea typeface="Arial" pitchFamily="34" charset="-122"/>
                <a:cs typeface="Arial" pitchFamily="34" charset="-120"/>
              </a:rPr>
              <a:t>Small, under-resourced sector and coordination body (CADA) has limited resources</a:t>
            </a:r>
            <a:endParaRPr lang="en-US" sz="1350" dirty="0"/>
          </a:p>
          <a:p>
            <a:pPr marL="91440" indent="-91440" algn="l">
              <a:lnSpc>
                <a:spcPts val="2100"/>
              </a:lnSpc>
              <a:buSzPct val="100000"/>
              <a:buChar char="•"/>
            </a:pPr>
            <a:r>
              <a:rPr lang="en-US" sz="1350" dirty="0">
                <a:solidFill>
                  <a:srgbClr val="2C3E50"/>
                </a:solidFill>
                <a:latin typeface="Arial" pitchFamily="34" charset="0"/>
                <a:ea typeface="Arial" pitchFamily="34" charset="-122"/>
                <a:cs typeface="Arial" pitchFamily="34" charset="-120"/>
              </a:rPr>
              <a:t>Limited cross-border engagement capacity</a:t>
            </a:r>
          </a:p>
          <a:p>
            <a:pPr marL="91440" indent="-91440" algn="l">
              <a:lnSpc>
                <a:spcPts val="2100"/>
              </a:lnSpc>
              <a:buSzPct val="100000"/>
              <a:buChar char="•"/>
            </a:pPr>
            <a:r>
              <a:rPr lang="en-US" sz="1350" dirty="0">
                <a:solidFill>
                  <a:srgbClr val="2C3E50"/>
                </a:solidFill>
                <a:latin typeface="Arial" pitchFamily="34" charset="0"/>
                <a:cs typeface="Arial" pitchFamily="34" charset="-120"/>
              </a:rPr>
              <a:t>Despite these constraints, dedicated GCE practitioners continue to deliver impactful work with limited resources</a:t>
            </a:r>
            <a:endParaRPr lang="en-US" sz="1350" dirty="0"/>
          </a:p>
        </p:txBody>
      </p:sp>
      <p:sp>
        <p:nvSpPr>
          <p:cNvPr id="12" name="Text 9"/>
          <p:cNvSpPr/>
          <p:nvPr/>
        </p:nvSpPr>
        <p:spPr>
          <a:xfrm>
            <a:off x="0" y="4631998"/>
            <a:ext cx="9144000" cy="533400"/>
          </a:xfrm>
          <a:prstGeom prst="roundRect">
            <a:avLst>
              <a:gd name="adj" fmla="val 7143"/>
            </a:avLst>
          </a:prstGeom>
          <a:solidFill>
            <a:srgbClr val="277884"/>
          </a:solidFill>
          <a:ln/>
        </p:spPr>
        <p:txBody>
          <a:bodyPr wrap="square" rtlCol="0" anchor="ctr"/>
          <a:lstStyle/>
          <a:p>
            <a:pPr marL="0" indent="0">
              <a:buNone/>
            </a:pPr>
            <a:endParaRPr lang="en-US" sz="1800" dirty="0"/>
          </a:p>
        </p:txBody>
      </p:sp>
      <p:sp>
        <p:nvSpPr>
          <p:cNvPr id="13" name="Text 10"/>
          <p:cNvSpPr/>
          <p:nvPr/>
        </p:nvSpPr>
        <p:spPr>
          <a:xfrm>
            <a:off x="170120" y="4761987"/>
            <a:ext cx="9069571" cy="221061"/>
          </a:xfrm>
          <a:prstGeom prst="rect">
            <a:avLst/>
          </a:prstGeom>
          <a:noFill/>
          <a:ln/>
        </p:spPr>
        <p:txBody>
          <a:bodyPr wrap="square" lIns="0" tIns="0" rIns="0" bIns="0" rtlCol="0" anchor="t"/>
          <a:lstStyle/>
          <a:p>
            <a:r>
              <a:rPr sz="1600" dirty="0">
                <a:solidFill>
                  <a:schemeClr val="accent6"/>
                </a:solidFill>
              </a:rPr>
              <a:t>The Challenge: We're not just collaborating - we're bridging fundamentally different starting points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tmp/rasterized-gradient-48998b8a.png"/>
          <p:cNvPicPr>
            <a:picLocks noChangeAspect="1"/>
          </p:cNvPicPr>
          <p:nvPr/>
        </p:nvPicPr>
        <p:blipFill>
          <a:blip r:embed="rId3"/>
          <a:stretch>
            <a:fillRect/>
          </a:stretch>
        </p:blipFill>
        <p:spPr>
          <a:xfrm>
            <a:off x="0" y="0"/>
            <a:ext cx="9144000" cy="76200"/>
          </a:xfrm>
          <a:prstGeom prst="rect">
            <a:avLst/>
          </a:prstGeom>
        </p:spPr>
      </p:pic>
      <p:sp>
        <p:nvSpPr>
          <p:cNvPr id="3" name="Text 0"/>
          <p:cNvSpPr/>
          <p:nvPr/>
        </p:nvSpPr>
        <p:spPr>
          <a:xfrm>
            <a:off x="457200" y="457200"/>
            <a:ext cx="8229028" cy="381000"/>
          </a:xfrm>
          <a:prstGeom prst="rect">
            <a:avLst/>
          </a:prstGeom>
          <a:noFill/>
          <a:ln/>
        </p:spPr>
        <p:txBody>
          <a:bodyPr wrap="square" lIns="0" tIns="0" rIns="0" bIns="0" rtlCol="0" anchor="t"/>
          <a:lstStyle/>
          <a:p>
            <a:pPr marL="0" indent="0" algn="l">
              <a:lnSpc>
                <a:spcPts val="3000"/>
              </a:lnSpc>
              <a:spcAft>
                <a:spcPts val="1200"/>
              </a:spcAft>
              <a:buNone/>
            </a:pPr>
            <a:r>
              <a:rPr lang="en-US" sz="2700" b="1" dirty="0">
                <a:solidFill>
                  <a:srgbClr val="277884"/>
                </a:solidFill>
                <a:latin typeface="Arial" pitchFamily="34" charset="0"/>
                <a:ea typeface="Arial" pitchFamily="34" charset="-122"/>
                <a:cs typeface="Arial" pitchFamily="34" charset="-120"/>
              </a:rPr>
              <a:t>Strategic Framework: Four Interdependent Pillars</a:t>
            </a:r>
            <a:endParaRPr lang="en-US" sz="2700" dirty="0"/>
          </a:p>
        </p:txBody>
      </p:sp>
      <p:sp>
        <p:nvSpPr>
          <p:cNvPr id="4" name="Text 1"/>
          <p:cNvSpPr/>
          <p:nvPr/>
        </p:nvSpPr>
        <p:spPr>
          <a:xfrm>
            <a:off x="456628" y="1219200"/>
            <a:ext cx="1885950" cy="2362200"/>
          </a:xfrm>
          <a:prstGeom prst="roundRect">
            <a:avLst>
              <a:gd name="adj" fmla="val 3297"/>
            </a:avLst>
          </a:prstGeom>
          <a:solidFill>
            <a:srgbClr val="FFFFFF"/>
          </a:solidFill>
          <a:ln w="19050">
            <a:solidFill>
              <a:srgbClr val="5EA8A7"/>
            </a:solidFill>
          </a:ln>
        </p:spPr>
        <p:txBody>
          <a:bodyPr wrap="square" rtlCol="0" anchor="ctr"/>
          <a:lstStyle/>
          <a:p>
            <a:pPr marL="0" indent="0">
              <a:buNone/>
            </a:pPr>
            <a:endParaRPr lang="en-US" dirty="0"/>
          </a:p>
        </p:txBody>
      </p:sp>
      <p:sp>
        <p:nvSpPr>
          <p:cNvPr id="5" name="Text 2"/>
          <p:cNvSpPr/>
          <p:nvPr/>
        </p:nvSpPr>
        <p:spPr>
          <a:xfrm>
            <a:off x="628078" y="1322653"/>
            <a:ext cx="381000" cy="57150"/>
          </a:xfrm>
          <a:prstGeom prst="roundRect">
            <a:avLst>
              <a:gd name="adj" fmla="val 50000"/>
            </a:avLst>
          </a:prstGeom>
          <a:solidFill>
            <a:srgbClr val="277884"/>
          </a:solidFill>
          <a:ln/>
        </p:spPr>
        <p:txBody>
          <a:bodyPr wrap="square" rtlCol="0" anchor="ctr"/>
          <a:lstStyle/>
          <a:p>
            <a:pPr marL="0" indent="0">
              <a:buNone/>
            </a:pPr>
            <a:endParaRPr lang="en-US" dirty="0"/>
          </a:p>
        </p:txBody>
      </p:sp>
      <p:sp>
        <p:nvSpPr>
          <p:cNvPr id="6" name="Text 3"/>
          <p:cNvSpPr/>
          <p:nvPr/>
        </p:nvSpPr>
        <p:spPr>
          <a:xfrm>
            <a:off x="612647" y="1548825"/>
            <a:ext cx="1573911" cy="266700"/>
          </a:xfrm>
          <a:prstGeom prst="rect">
            <a:avLst/>
          </a:prstGeom>
          <a:noFill/>
          <a:ln/>
        </p:spPr>
        <p:txBody>
          <a:bodyPr wrap="square" lIns="0" tIns="0" rIns="0" bIns="0" rtlCol="0" anchor="t"/>
          <a:lstStyle/>
          <a:p>
            <a:pPr marL="0" indent="0" algn="l">
              <a:lnSpc>
                <a:spcPts val="2100"/>
              </a:lnSpc>
              <a:spcAft>
                <a:spcPts val="600"/>
              </a:spcAft>
              <a:buNone/>
            </a:pPr>
            <a:r>
              <a:rPr lang="en-US" sz="2000" b="1" dirty="0">
                <a:solidFill>
                  <a:srgbClr val="277884"/>
                </a:solidFill>
                <a:latin typeface="Arial" pitchFamily="34" charset="0"/>
                <a:ea typeface="Arial" pitchFamily="34" charset="-122"/>
                <a:cs typeface="Arial" pitchFamily="34" charset="-120"/>
              </a:rPr>
              <a:t>Funding</a:t>
            </a:r>
            <a:endParaRPr lang="en-US" sz="2000" dirty="0"/>
          </a:p>
        </p:txBody>
      </p:sp>
      <p:sp>
        <p:nvSpPr>
          <p:cNvPr id="7" name="Text 4"/>
          <p:cNvSpPr/>
          <p:nvPr/>
        </p:nvSpPr>
        <p:spPr>
          <a:xfrm>
            <a:off x="628078" y="2103822"/>
            <a:ext cx="1573911" cy="1490111"/>
          </a:xfrm>
          <a:prstGeom prst="rect">
            <a:avLst/>
          </a:prstGeom>
          <a:noFill/>
          <a:ln/>
        </p:spPr>
        <p:txBody>
          <a:bodyPr wrap="square" lIns="0" tIns="0" rIns="0" bIns="0" rtlCol="0" anchor="t"/>
          <a:lstStyle/>
          <a:p>
            <a:pPr marL="0" indent="0" algn="l">
              <a:spcAft>
                <a:spcPts val="600"/>
              </a:spcAft>
              <a:buNone/>
            </a:pPr>
            <a:r>
              <a:rPr lang="en-US" dirty="0">
                <a:solidFill>
                  <a:srgbClr val="2C3E50"/>
                </a:solidFill>
                <a:latin typeface="Arial" pitchFamily="34" charset="0"/>
                <a:ea typeface="Arial" pitchFamily="34" charset="-122"/>
                <a:cs typeface="Arial" pitchFamily="34" charset="-120"/>
              </a:rPr>
              <a:t>Mult-Annual cross-border funding which replaces short-term cycles</a:t>
            </a:r>
            <a:endParaRPr lang="en-US" dirty="0"/>
          </a:p>
        </p:txBody>
      </p:sp>
      <p:sp>
        <p:nvSpPr>
          <p:cNvPr id="8" name="Text 5"/>
          <p:cNvSpPr/>
          <p:nvPr/>
        </p:nvSpPr>
        <p:spPr>
          <a:xfrm>
            <a:off x="2571178" y="1219200"/>
            <a:ext cx="1885950" cy="2362200"/>
          </a:xfrm>
          <a:prstGeom prst="roundRect">
            <a:avLst>
              <a:gd name="adj" fmla="val 3030"/>
            </a:avLst>
          </a:prstGeom>
          <a:solidFill>
            <a:srgbClr val="FFFFFF"/>
          </a:solidFill>
          <a:ln w="19050">
            <a:solidFill>
              <a:srgbClr val="5EA8A7"/>
            </a:solidFill>
          </a:ln>
        </p:spPr>
        <p:txBody>
          <a:bodyPr wrap="square" rtlCol="0" anchor="ctr"/>
          <a:lstStyle/>
          <a:p>
            <a:pPr marL="0" indent="0">
              <a:buNone/>
            </a:pPr>
            <a:endParaRPr lang="en-US" dirty="0"/>
          </a:p>
        </p:txBody>
      </p:sp>
      <p:sp>
        <p:nvSpPr>
          <p:cNvPr id="9" name="Text 6"/>
          <p:cNvSpPr/>
          <p:nvPr/>
        </p:nvSpPr>
        <p:spPr>
          <a:xfrm>
            <a:off x="2724340" y="1322653"/>
            <a:ext cx="381000" cy="57150"/>
          </a:xfrm>
          <a:prstGeom prst="roundRect">
            <a:avLst>
              <a:gd name="adj" fmla="val 50000"/>
            </a:avLst>
          </a:prstGeom>
          <a:solidFill>
            <a:schemeClr val="bg1">
              <a:lumMod val="25000"/>
            </a:schemeClr>
          </a:solidFill>
          <a:ln/>
        </p:spPr>
        <p:txBody>
          <a:bodyPr wrap="square" rtlCol="0" anchor="ctr"/>
          <a:lstStyle/>
          <a:p>
            <a:pPr marL="0" indent="0">
              <a:buNone/>
            </a:pPr>
            <a:endParaRPr lang="en-US" dirty="0"/>
          </a:p>
        </p:txBody>
      </p:sp>
      <p:sp>
        <p:nvSpPr>
          <p:cNvPr id="10" name="Text 7"/>
          <p:cNvSpPr/>
          <p:nvPr/>
        </p:nvSpPr>
        <p:spPr>
          <a:xfrm>
            <a:off x="2724340" y="1518225"/>
            <a:ext cx="1573911" cy="533400"/>
          </a:xfrm>
          <a:prstGeom prst="rect">
            <a:avLst/>
          </a:prstGeom>
          <a:noFill/>
          <a:ln/>
        </p:spPr>
        <p:txBody>
          <a:bodyPr wrap="square" lIns="0" tIns="0" rIns="0" bIns="0" rtlCol="0" anchor="t"/>
          <a:lstStyle/>
          <a:p>
            <a:pPr marL="0" indent="0" algn="l">
              <a:lnSpc>
                <a:spcPts val="2100"/>
              </a:lnSpc>
              <a:spcAft>
                <a:spcPts val="600"/>
              </a:spcAft>
              <a:buNone/>
            </a:pPr>
            <a:r>
              <a:rPr lang="en-US" sz="2000" b="1" dirty="0">
                <a:solidFill>
                  <a:srgbClr val="277884"/>
                </a:solidFill>
                <a:latin typeface="Arial" pitchFamily="34" charset="0"/>
                <a:ea typeface="Arial" pitchFamily="34" charset="-122"/>
                <a:cs typeface="Arial" pitchFamily="34" charset="-120"/>
              </a:rPr>
              <a:t>Policy &amp; Advocacy</a:t>
            </a:r>
            <a:endParaRPr lang="en-US" sz="2000" dirty="0"/>
          </a:p>
        </p:txBody>
      </p:sp>
      <p:sp>
        <p:nvSpPr>
          <p:cNvPr id="11" name="Text 8"/>
          <p:cNvSpPr/>
          <p:nvPr/>
        </p:nvSpPr>
        <p:spPr>
          <a:xfrm>
            <a:off x="2724339" y="2117416"/>
            <a:ext cx="1573911" cy="1398193"/>
          </a:xfrm>
          <a:prstGeom prst="rect">
            <a:avLst/>
          </a:prstGeom>
          <a:noFill/>
          <a:ln/>
        </p:spPr>
        <p:txBody>
          <a:bodyPr wrap="square" lIns="0" tIns="0" rIns="0" bIns="0" rtlCol="0" anchor="t"/>
          <a:lstStyle/>
          <a:p>
            <a:pPr marL="0" indent="0" algn="l">
              <a:spcAft>
                <a:spcPts val="600"/>
              </a:spcAft>
              <a:buNone/>
            </a:pPr>
            <a:r>
              <a:rPr lang="en-US" dirty="0">
                <a:solidFill>
                  <a:srgbClr val="2C3E50"/>
                </a:solidFill>
                <a:latin typeface="Arial" pitchFamily="34" charset="0"/>
                <a:cs typeface="Arial" pitchFamily="34" charset="-120"/>
              </a:rPr>
              <a:t>Align ESD/GCE frameworks using SDGs and leverage NI Curriculum Review</a:t>
            </a:r>
          </a:p>
        </p:txBody>
      </p:sp>
      <p:sp>
        <p:nvSpPr>
          <p:cNvPr id="12" name="Text 9"/>
          <p:cNvSpPr/>
          <p:nvPr/>
        </p:nvSpPr>
        <p:spPr>
          <a:xfrm>
            <a:off x="4685728" y="1219200"/>
            <a:ext cx="1885950" cy="2362200"/>
          </a:xfrm>
          <a:prstGeom prst="roundRect">
            <a:avLst>
              <a:gd name="adj" fmla="val 3297"/>
            </a:avLst>
          </a:prstGeom>
          <a:solidFill>
            <a:srgbClr val="FFFFFF"/>
          </a:solidFill>
          <a:ln w="19050">
            <a:solidFill>
              <a:srgbClr val="5EA8A7"/>
            </a:solidFill>
          </a:ln>
        </p:spPr>
        <p:txBody>
          <a:bodyPr wrap="square" rtlCol="0" anchor="ctr"/>
          <a:lstStyle/>
          <a:p>
            <a:pPr marL="0" indent="0">
              <a:buNone/>
            </a:pPr>
            <a:endParaRPr lang="en-US" dirty="0"/>
          </a:p>
        </p:txBody>
      </p:sp>
      <p:sp>
        <p:nvSpPr>
          <p:cNvPr id="13" name="Text 10"/>
          <p:cNvSpPr/>
          <p:nvPr/>
        </p:nvSpPr>
        <p:spPr>
          <a:xfrm>
            <a:off x="4857178" y="1322653"/>
            <a:ext cx="381000" cy="57150"/>
          </a:xfrm>
          <a:prstGeom prst="roundRect">
            <a:avLst>
              <a:gd name="adj" fmla="val 50000"/>
            </a:avLst>
          </a:prstGeom>
          <a:solidFill>
            <a:schemeClr val="bg1">
              <a:lumMod val="25000"/>
            </a:schemeClr>
          </a:solidFill>
          <a:ln/>
        </p:spPr>
        <p:txBody>
          <a:bodyPr wrap="square" rtlCol="0" anchor="ctr"/>
          <a:lstStyle/>
          <a:p>
            <a:pPr marL="0" indent="0">
              <a:buNone/>
            </a:pPr>
            <a:endParaRPr lang="en-US" dirty="0"/>
          </a:p>
        </p:txBody>
      </p:sp>
      <p:sp>
        <p:nvSpPr>
          <p:cNvPr id="14" name="Text 11"/>
          <p:cNvSpPr/>
          <p:nvPr/>
        </p:nvSpPr>
        <p:spPr>
          <a:xfrm>
            <a:off x="4841747" y="1519347"/>
            <a:ext cx="1729931" cy="266700"/>
          </a:xfrm>
          <a:prstGeom prst="rect">
            <a:avLst/>
          </a:prstGeom>
          <a:noFill/>
          <a:ln/>
        </p:spPr>
        <p:txBody>
          <a:bodyPr wrap="square" lIns="0" tIns="0" rIns="0" bIns="0" rtlCol="0" anchor="t"/>
          <a:lstStyle/>
          <a:p>
            <a:pPr marL="0" indent="0" algn="l">
              <a:lnSpc>
                <a:spcPts val="2100"/>
              </a:lnSpc>
              <a:spcAft>
                <a:spcPts val="600"/>
              </a:spcAft>
              <a:buNone/>
            </a:pPr>
            <a:r>
              <a:rPr lang="en-US" sz="2000" b="1" dirty="0">
                <a:solidFill>
                  <a:srgbClr val="277884"/>
                </a:solidFill>
                <a:latin typeface="Arial" pitchFamily="34" charset="0"/>
                <a:ea typeface="Arial" pitchFamily="34" charset="-122"/>
                <a:cs typeface="Arial" pitchFamily="34" charset="-120"/>
              </a:rPr>
              <a:t>Curriculum</a:t>
            </a:r>
            <a:endParaRPr lang="en-US" sz="2400" dirty="0"/>
          </a:p>
        </p:txBody>
      </p:sp>
      <p:sp>
        <p:nvSpPr>
          <p:cNvPr id="15" name="Text 12"/>
          <p:cNvSpPr/>
          <p:nvPr/>
        </p:nvSpPr>
        <p:spPr>
          <a:xfrm>
            <a:off x="4857178" y="1866900"/>
            <a:ext cx="1573911" cy="1490554"/>
          </a:xfrm>
          <a:prstGeom prst="rect">
            <a:avLst/>
          </a:prstGeom>
          <a:noFill/>
          <a:ln/>
        </p:spPr>
        <p:txBody>
          <a:bodyPr wrap="square" lIns="0" tIns="0" rIns="0" bIns="0" rtlCol="0" anchor="t"/>
          <a:lstStyle/>
          <a:p>
            <a:pPr marL="0" indent="0" algn="l">
              <a:spcAft>
                <a:spcPts val="600"/>
              </a:spcAft>
              <a:buNone/>
            </a:pPr>
            <a:r>
              <a:rPr lang="en-US" dirty="0">
                <a:solidFill>
                  <a:srgbClr val="2C3E50"/>
                </a:solidFill>
                <a:latin typeface="Arial" pitchFamily="34" charset="0"/>
                <a:cs typeface="Arial" pitchFamily="34" charset="-120"/>
              </a:rPr>
              <a:t>Embed GCE as knowledge-rich foundation; not an add-on and scale whole-school approaches</a:t>
            </a:r>
          </a:p>
        </p:txBody>
      </p:sp>
      <p:sp>
        <p:nvSpPr>
          <p:cNvPr id="16" name="Text 13"/>
          <p:cNvSpPr/>
          <p:nvPr/>
        </p:nvSpPr>
        <p:spPr>
          <a:xfrm>
            <a:off x="6800278" y="1219200"/>
            <a:ext cx="1885950" cy="2362200"/>
          </a:xfrm>
          <a:prstGeom prst="roundRect">
            <a:avLst>
              <a:gd name="adj" fmla="val 3297"/>
            </a:avLst>
          </a:prstGeom>
          <a:solidFill>
            <a:srgbClr val="FFFFFF"/>
          </a:solidFill>
          <a:ln w="19050">
            <a:solidFill>
              <a:srgbClr val="5EA8A7"/>
            </a:solidFill>
          </a:ln>
        </p:spPr>
        <p:txBody>
          <a:bodyPr wrap="square" rtlCol="0" anchor="ctr"/>
          <a:lstStyle/>
          <a:p>
            <a:pPr marL="0" indent="0">
              <a:buNone/>
            </a:pPr>
            <a:endParaRPr lang="en-US" dirty="0"/>
          </a:p>
        </p:txBody>
      </p:sp>
      <p:sp>
        <p:nvSpPr>
          <p:cNvPr id="17" name="Text 14"/>
          <p:cNvSpPr/>
          <p:nvPr/>
        </p:nvSpPr>
        <p:spPr>
          <a:xfrm>
            <a:off x="6971728" y="1322653"/>
            <a:ext cx="381000" cy="57150"/>
          </a:xfrm>
          <a:prstGeom prst="roundRect">
            <a:avLst>
              <a:gd name="adj" fmla="val 50000"/>
            </a:avLst>
          </a:prstGeom>
          <a:solidFill>
            <a:srgbClr val="277884"/>
          </a:solidFill>
          <a:ln/>
        </p:spPr>
        <p:txBody>
          <a:bodyPr wrap="square" rtlCol="0" anchor="ctr"/>
          <a:lstStyle/>
          <a:p>
            <a:pPr marL="0" indent="0">
              <a:buNone/>
            </a:pPr>
            <a:endParaRPr lang="en-US" dirty="0"/>
          </a:p>
        </p:txBody>
      </p:sp>
      <p:sp>
        <p:nvSpPr>
          <p:cNvPr id="18" name="Text 15"/>
          <p:cNvSpPr/>
          <p:nvPr/>
        </p:nvSpPr>
        <p:spPr>
          <a:xfrm>
            <a:off x="6957442" y="1494103"/>
            <a:ext cx="1728786" cy="266700"/>
          </a:xfrm>
          <a:prstGeom prst="rect">
            <a:avLst/>
          </a:prstGeom>
          <a:noFill/>
          <a:ln/>
        </p:spPr>
        <p:txBody>
          <a:bodyPr wrap="square" lIns="0" tIns="0" rIns="0" bIns="0" rtlCol="0" anchor="t"/>
          <a:lstStyle/>
          <a:p>
            <a:pPr marL="0" indent="0" algn="l">
              <a:lnSpc>
                <a:spcPts val="2100"/>
              </a:lnSpc>
              <a:spcAft>
                <a:spcPts val="600"/>
              </a:spcAft>
              <a:buNone/>
            </a:pPr>
            <a:r>
              <a:rPr lang="en-US" sz="2000" b="1" dirty="0">
                <a:solidFill>
                  <a:srgbClr val="277884"/>
                </a:solidFill>
                <a:latin typeface="Arial" pitchFamily="34" charset="0"/>
                <a:ea typeface="Arial" pitchFamily="34" charset="-122"/>
                <a:cs typeface="Arial" pitchFamily="34" charset="-120"/>
              </a:rPr>
              <a:t>Partnerships</a:t>
            </a:r>
            <a:endParaRPr lang="en-US" sz="2000" dirty="0"/>
          </a:p>
        </p:txBody>
      </p:sp>
      <p:sp>
        <p:nvSpPr>
          <p:cNvPr id="19" name="Text 16"/>
          <p:cNvSpPr/>
          <p:nvPr/>
        </p:nvSpPr>
        <p:spPr>
          <a:xfrm>
            <a:off x="6971728" y="1866900"/>
            <a:ext cx="1573911" cy="685800"/>
          </a:xfrm>
          <a:prstGeom prst="rect">
            <a:avLst/>
          </a:prstGeom>
          <a:noFill/>
          <a:ln/>
        </p:spPr>
        <p:txBody>
          <a:bodyPr wrap="square" lIns="0" tIns="0" rIns="0" bIns="0" rtlCol="0" anchor="t"/>
          <a:lstStyle/>
          <a:p>
            <a:pPr marL="0" indent="0" algn="l">
              <a:spcAft>
                <a:spcPts val="600"/>
              </a:spcAft>
              <a:buNone/>
            </a:pPr>
            <a:r>
              <a:rPr lang="en-US" dirty="0">
                <a:solidFill>
                  <a:srgbClr val="2C3E50"/>
                </a:solidFill>
                <a:latin typeface="Arial" pitchFamily="34" charset="0"/>
                <a:ea typeface="Arial" pitchFamily="34" charset="-122"/>
                <a:cs typeface="Arial" pitchFamily="34" charset="-120"/>
              </a:rPr>
              <a:t>Formalise cross-border educational partnerships beyond territorial approaches</a:t>
            </a:r>
            <a:endParaRPr lang="en-US" dirty="0"/>
          </a:p>
        </p:txBody>
      </p:sp>
      <p:sp>
        <p:nvSpPr>
          <p:cNvPr id="20" name="TextBox 19">
            <a:extLst>
              <a:ext uri="{FF2B5EF4-FFF2-40B4-BE49-F238E27FC236}">
                <a16:creationId xmlns:a16="http://schemas.microsoft.com/office/drawing/2014/main" id="{93864F2C-9E7F-E525-9B86-8852A2592DB3}"/>
              </a:ext>
            </a:extLst>
          </p:cNvPr>
          <p:cNvSpPr txBox="1"/>
          <p:nvPr/>
        </p:nvSpPr>
        <p:spPr>
          <a:xfrm>
            <a:off x="0" y="4558725"/>
            <a:ext cx="9144000" cy="584775"/>
          </a:xfrm>
          <a:prstGeom prst="rect">
            <a:avLst/>
          </a:prstGeom>
          <a:solidFill>
            <a:schemeClr val="bg1">
              <a:lumMod val="25000"/>
            </a:schemeClr>
          </a:solidFill>
        </p:spPr>
        <p:txBody>
          <a:bodyPr wrap="square">
            <a:spAutoFit/>
          </a:bodyPr>
          <a:lstStyle/>
          <a:p>
            <a:pPr>
              <a:defRPr sz="1600" b="1">
                <a:solidFill>
                  <a:srgbClr val="1F4E79"/>
                </a:solidFill>
              </a:defRPr>
            </a:pPr>
            <a:r>
              <a:rPr lang="en-GB" dirty="0">
                <a:solidFill>
                  <a:schemeClr val="bg1"/>
                </a:solidFill>
              </a:rPr>
              <a:t>Critical Question for Sector</a:t>
            </a:r>
          </a:p>
          <a:p>
            <a:pPr>
              <a:defRPr sz="1600" b="1">
                <a:solidFill>
                  <a:srgbClr val="1F4E79"/>
                </a:solidFill>
              </a:defRPr>
            </a:pPr>
            <a:r>
              <a:rPr lang="en-GB" sz="1600" dirty="0">
                <a:solidFill>
                  <a:schemeClr val="bg1"/>
                </a:solidFill>
              </a:rPr>
              <a:t>Beyond what we ask of governments, what must WE as GCE organisations do differently?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4366"/>
            <a:ext cx="8229600" cy="914400"/>
          </a:xfrm>
          <a:prstGeom prst="rect">
            <a:avLst/>
          </a:prstGeom>
          <a:noFill/>
        </p:spPr>
        <p:txBody>
          <a:bodyPr wrap="square">
            <a:spAutoFit/>
          </a:bodyPr>
          <a:lstStyle/>
          <a:p>
            <a:pPr>
              <a:defRPr sz="3200" b="1">
                <a:solidFill>
                  <a:srgbClr val="1F4E79"/>
                </a:solidFill>
              </a:defRPr>
            </a:pPr>
            <a:r>
              <a:rPr dirty="0"/>
              <a:t>What's at Stake: The 2026 Window</a:t>
            </a:r>
          </a:p>
        </p:txBody>
      </p:sp>
      <p:sp>
        <p:nvSpPr>
          <p:cNvPr id="4" name="TextBox 3"/>
          <p:cNvSpPr txBox="1"/>
          <p:nvPr/>
        </p:nvSpPr>
        <p:spPr>
          <a:xfrm>
            <a:off x="114300" y="657121"/>
            <a:ext cx="7772400" cy="400110"/>
          </a:xfrm>
          <a:prstGeom prst="rect">
            <a:avLst/>
          </a:prstGeom>
          <a:noFill/>
        </p:spPr>
        <p:txBody>
          <a:bodyPr wrap="square">
            <a:spAutoFit/>
          </a:bodyPr>
          <a:lstStyle/>
          <a:p>
            <a:pPr>
              <a:defRPr sz="1600" b="1"/>
            </a:pPr>
            <a:r>
              <a:rPr sz="2000" i="1" dirty="0">
                <a:solidFill>
                  <a:schemeClr val="bg1">
                    <a:lumMod val="25000"/>
                  </a:schemeClr>
                </a:solidFill>
              </a:rPr>
              <a:t>P</a:t>
            </a:r>
            <a:r>
              <a:rPr lang="en-GB" sz="2000" i="1" dirty="0">
                <a:solidFill>
                  <a:schemeClr val="bg1">
                    <a:lumMod val="25000"/>
                  </a:schemeClr>
                </a:solidFill>
              </a:rPr>
              <a:t>otential </a:t>
            </a:r>
            <a:r>
              <a:rPr lang="en-GB" sz="2000" dirty="0">
                <a:solidFill>
                  <a:schemeClr val="bg1">
                    <a:lumMod val="25000"/>
                  </a:schemeClr>
                </a:solidFill>
              </a:rPr>
              <a:t>P</a:t>
            </a:r>
            <a:r>
              <a:rPr sz="2000" dirty="0" err="1">
                <a:solidFill>
                  <a:schemeClr val="bg1">
                    <a:lumMod val="25000"/>
                  </a:schemeClr>
                </a:solidFill>
              </a:rPr>
              <a:t>riority</a:t>
            </a:r>
            <a:r>
              <a:rPr sz="2000" dirty="0">
                <a:solidFill>
                  <a:schemeClr val="bg1">
                    <a:lumMod val="25000"/>
                  </a:schemeClr>
                </a:solidFill>
              </a:rPr>
              <a:t> Actions for 2025-2026:</a:t>
            </a:r>
          </a:p>
        </p:txBody>
      </p:sp>
      <p:sp>
        <p:nvSpPr>
          <p:cNvPr id="5" name="TextBox 4"/>
          <p:cNvSpPr txBox="1"/>
          <p:nvPr/>
        </p:nvSpPr>
        <p:spPr>
          <a:xfrm>
            <a:off x="228011" y="1100160"/>
            <a:ext cx="8687978" cy="1769715"/>
          </a:xfrm>
          <a:prstGeom prst="rect">
            <a:avLst/>
          </a:prstGeom>
          <a:noFill/>
        </p:spPr>
        <p:txBody>
          <a:bodyPr wrap="square">
            <a:spAutoFit/>
          </a:bodyPr>
          <a:lstStyle/>
          <a:p>
            <a:pPr marL="285750" indent="-285750">
              <a:buFont typeface="Arial" panose="020B0604020202020204" pitchFamily="34" charset="0"/>
              <a:buChar char="•"/>
              <a:defRPr sz="1300" b="0"/>
            </a:pPr>
            <a:r>
              <a:rPr sz="1600" dirty="0"/>
              <a:t>Position GCE as the response to current crises (violence, extremism, anti-immigration sentiment, climate)</a:t>
            </a:r>
            <a:endParaRPr lang="en-GB" sz="1600" dirty="0"/>
          </a:p>
          <a:p>
            <a:pPr marL="285750" indent="-285750">
              <a:buFont typeface="Arial" panose="020B0604020202020204" pitchFamily="34" charset="0"/>
              <a:buChar char="•"/>
              <a:defRPr sz="1300" b="0"/>
            </a:pPr>
            <a:endParaRPr lang="en-GB" sz="1600" dirty="0"/>
          </a:p>
          <a:p>
            <a:pPr marL="285750" indent="-285750">
              <a:buFont typeface="Arial" panose="020B0604020202020204" pitchFamily="34" charset="0"/>
              <a:buChar char="•"/>
              <a:defRPr sz="1300" b="0"/>
            </a:pPr>
            <a:r>
              <a:rPr lang="en-GB" sz="1600" dirty="0"/>
              <a:t>Build the case for pilot multi-annual cross-border funding</a:t>
            </a:r>
          </a:p>
          <a:p>
            <a:pPr marL="285750" indent="-285750">
              <a:buFont typeface="Arial" panose="020B0604020202020204" pitchFamily="34" charset="0"/>
              <a:buChar char="•"/>
              <a:defRPr sz="1300" b="0"/>
            </a:pPr>
            <a:endParaRPr lang="en-GB" sz="1600" dirty="0"/>
          </a:p>
          <a:p>
            <a:pPr marL="285750" indent="-285750">
              <a:buFont typeface="Arial" panose="020B0604020202020204" pitchFamily="34" charset="0"/>
              <a:buChar char="•"/>
              <a:defRPr sz="1300" b="0"/>
            </a:pPr>
            <a:r>
              <a:rPr lang="en-GB" sz="1600" dirty="0"/>
              <a:t>Establish a task force to channel sector input into NI Curriculum Review</a:t>
            </a:r>
          </a:p>
          <a:p>
            <a:pPr>
              <a:defRPr sz="1300" b="0"/>
            </a:pPr>
            <a:endParaRPr sz="1200" dirty="0"/>
          </a:p>
        </p:txBody>
      </p:sp>
      <p:sp>
        <p:nvSpPr>
          <p:cNvPr id="8" name="TextBox 7"/>
          <p:cNvSpPr txBox="1"/>
          <p:nvPr/>
        </p:nvSpPr>
        <p:spPr>
          <a:xfrm>
            <a:off x="114300" y="2811214"/>
            <a:ext cx="4844199" cy="400110"/>
          </a:xfrm>
          <a:prstGeom prst="rect">
            <a:avLst/>
          </a:prstGeom>
          <a:noFill/>
        </p:spPr>
        <p:txBody>
          <a:bodyPr wrap="square">
            <a:spAutoFit/>
          </a:bodyPr>
          <a:lstStyle/>
          <a:p>
            <a:pPr>
              <a:defRPr sz="1600" b="1">
                <a:solidFill>
                  <a:srgbClr val="1F4E79"/>
                </a:solidFill>
              </a:defRPr>
            </a:pPr>
            <a:r>
              <a:rPr lang="en-GB" sz="2000" b="1" i="1" dirty="0">
                <a:solidFill>
                  <a:schemeClr val="bg1">
                    <a:lumMod val="25000"/>
                  </a:schemeClr>
                </a:solidFill>
              </a:rPr>
              <a:t>Potential</a:t>
            </a:r>
            <a:r>
              <a:rPr lang="en-GB" sz="2000" b="1" dirty="0">
                <a:solidFill>
                  <a:schemeClr val="bg1">
                    <a:lumMod val="25000"/>
                  </a:schemeClr>
                </a:solidFill>
              </a:rPr>
              <a:t> </a:t>
            </a:r>
            <a:r>
              <a:rPr sz="2000" b="1" dirty="0">
                <a:solidFill>
                  <a:schemeClr val="bg1">
                    <a:lumMod val="25000"/>
                  </a:schemeClr>
                </a:solidFill>
              </a:rPr>
              <a:t>VISION 2030 </a:t>
            </a:r>
            <a:r>
              <a:rPr lang="en-GB" sz="2000" b="1" dirty="0">
                <a:solidFill>
                  <a:schemeClr val="bg1">
                    <a:lumMod val="25000"/>
                  </a:schemeClr>
                </a:solidFill>
              </a:rPr>
              <a:t>Pathway</a:t>
            </a:r>
            <a:endParaRPr sz="2000" b="1" dirty="0">
              <a:solidFill>
                <a:schemeClr val="bg1">
                  <a:lumMod val="25000"/>
                </a:schemeClr>
              </a:solidFill>
            </a:endParaRPr>
          </a:p>
        </p:txBody>
      </p:sp>
      <p:graphicFrame>
        <p:nvGraphicFramePr>
          <p:cNvPr id="3" name="Table 2">
            <a:extLst>
              <a:ext uri="{FF2B5EF4-FFF2-40B4-BE49-F238E27FC236}">
                <a16:creationId xmlns:a16="http://schemas.microsoft.com/office/drawing/2014/main" id="{16A02181-3E4C-666E-5B7E-464FC71BDE8F}"/>
              </a:ext>
            </a:extLst>
          </p:cNvPr>
          <p:cNvGraphicFramePr>
            <a:graphicFrameLocks noGrp="1"/>
          </p:cNvGraphicFramePr>
          <p:nvPr>
            <p:extLst>
              <p:ext uri="{D42A27DB-BD31-4B8C-83A1-F6EECF244321}">
                <p14:modId xmlns:p14="http://schemas.microsoft.com/office/powerpoint/2010/main" val="125819345"/>
              </p:ext>
            </p:extLst>
          </p:nvPr>
        </p:nvGraphicFramePr>
        <p:xfrm>
          <a:off x="519653" y="3303534"/>
          <a:ext cx="8396336" cy="1617292"/>
        </p:xfrm>
        <a:graphic>
          <a:graphicData uri="http://schemas.openxmlformats.org/drawingml/2006/table">
            <a:tbl>
              <a:tblPr firstRow="1" bandRow="1">
                <a:tableStyleId>{9DCAF9ED-07DC-4A11-8D7F-57B35C25682E}</a:tableStyleId>
              </a:tblPr>
              <a:tblGrid>
                <a:gridCol w="2487498">
                  <a:extLst>
                    <a:ext uri="{9D8B030D-6E8A-4147-A177-3AD203B41FA5}">
                      <a16:colId xmlns:a16="http://schemas.microsoft.com/office/drawing/2014/main" val="3827056883"/>
                    </a:ext>
                  </a:extLst>
                </a:gridCol>
                <a:gridCol w="5908838">
                  <a:extLst>
                    <a:ext uri="{9D8B030D-6E8A-4147-A177-3AD203B41FA5}">
                      <a16:colId xmlns:a16="http://schemas.microsoft.com/office/drawing/2014/main" val="1550702130"/>
                    </a:ext>
                  </a:extLst>
                </a:gridCol>
              </a:tblGrid>
              <a:tr h="584382">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b="1" dirty="0">
                          <a:solidFill>
                            <a:schemeClr val="accent6"/>
                          </a:solidFill>
                        </a:rPr>
                        <a:t>2026: Early Wins</a:t>
                      </a:r>
                    </a:p>
                  </a:txBody>
                  <a:tcPr>
                    <a:solidFill>
                      <a:schemeClr val="bg1">
                        <a:lumMod val="25000"/>
                      </a:schemeClr>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b="1" dirty="0">
                          <a:solidFill>
                            <a:schemeClr val="accent6"/>
                          </a:solidFill>
                        </a:rPr>
                        <a:t>Influence curriculum, establish task force, secure pilot funding</a:t>
                      </a:r>
                    </a:p>
                  </a:txBody>
                  <a:tcPr>
                    <a:solidFill>
                      <a:schemeClr val="bg1">
                        <a:lumMod val="25000"/>
                      </a:schemeClr>
                    </a:solidFill>
                  </a:tcPr>
                </a:tc>
                <a:extLst>
                  <a:ext uri="{0D108BD9-81ED-4DB2-BD59-A6C34878D82A}">
                    <a16:rowId xmlns:a16="http://schemas.microsoft.com/office/drawing/2014/main" val="266597087"/>
                  </a:ext>
                </a:extLst>
              </a:tr>
              <a:tr h="546754">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b="1" dirty="0">
                          <a:solidFill>
                            <a:schemeClr val="accent6"/>
                          </a:solidFill>
                        </a:rPr>
                        <a:t>2028: Foundations</a:t>
                      </a:r>
                    </a:p>
                    <a:p>
                      <a:endParaRPr lang="en-IE" b="1" dirty="0">
                        <a:solidFill>
                          <a:schemeClr val="accent6"/>
                        </a:solidFill>
                      </a:endParaRPr>
                    </a:p>
                  </a:txBody>
                  <a:tcPr>
                    <a:solidFill>
                      <a:schemeClr val="bg1">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b="1" dirty="0">
                          <a:solidFill>
                            <a:schemeClr val="accent6"/>
                          </a:solidFill>
                        </a:rPr>
                        <a:t>Formal partnerships, shared vision, sector recognition</a:t>
                      </a:r>
                    </a:p>
                  </a:txBody>
                  <a:tcPr>
                    <a:solidFill>
                      <a:schemeClr val="bg1">
                        <a:lumMod val="50000"/>
                      </a:schemeClr>
                    </a:solidFill>
                  </a:tcPr>
                </a:tc>
                <a:extLst>
                  <a:ext uri="{0D108BD9-81ED-4DB2-BD59-A6C34878D82A}">
                    <a16:rowId xmlns:a16="http://schemas.microsoft.com/office/drawing/2014/main" val="1123933057"/>
                  </a:ext>
                </a:extLst>
              </a:tr>
              <a:tr h="486156">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b="1" dirty="0">
                          <a:solidFill>
                            <a:schemeClr val="accent6"/>
                          </a:solidFill>
                        </a:rPr>
                        <a:t>2030: Embedded Systems</a:t>
                      </a:r>
                    </a:p>
                  </a:txBody>
                  <a:tcPr>
                    <a:solidFill>
                      <a:schemeClr val="bg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b="1" dirty="0">
                          <a:solidFill>
                            <a:schemeClr val="accent6"/>
                          </a:solidFill>
                        </a:rPr>
                        <a:t>Institutional funding, whole-school approaches at scale</a:t>
                      </a:r>
                    </a:p>
                  </a:txBody>
                  <a:tcPr>
                    <a:solidFill>
                      <a:schemeClr val="bg1">
                        <a:lumMod val="75000"/>
                      </a:schemeClr>
                    </a:solidFill>
                  </a:tcPr>
                </a:tc>
                <a:extLst>
                  <a:ext uri="{0D108BD9-81ED-4DB2-BD59-A6C34878D82A}">
                    <a16:rowId xmlns:a16="http://schemas.microsoft.com/office/drawing/2014/main" val="3467338081"/>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FAC04-5CE8-7BAF-57E7-F390CD27D573}"/>
            </a:ext>
          </a:extLst>
        </p:cNvPr>
        <p:cNvGrpSpPr/>
        <p:nvPr/>
      </p:nvGrpSpPr>
      <p:grpSpPr>
        <a:xfrm>
          <a:off x="0" y="0"/>
          <a:ext cx="0" cy="0"/>
          <a:chOff x="0" y="0"/>
          <a:chExt cx="0" cy="0"/>
        </a:xfrm>
      </p:grpSpPr>
      <p:pic>
        <p:nvPicPr>
          <p:cNvPr id="2" name="Image 0" descr="/tmp/rasterized-gradient-8107a1fd.png">
            <a:extLst>
              <a:ext uri="{FF2B5EF4-FFF2-40B4-BE49-F238E27FC236}">
                <a16:creationId xmlns:a16="http://schemas.microsoft.com/office/drawing/2014/main" id="{D130A31F-295B-23BD-81DC-500E8AF4BB45}"/>
              </a:ext>
            </a:extLst>
          </p:cNvPr>
          <p:cNvPicPr>
            <a:picLocks noChangeAspect="1"/>
          </p:cNvPicPr>
          <p:nvPr/>
        </p:nvPicPr>
        <p:blipFill>
          <a:blip r:embed="rId3"/>
          <a:stretch>
            <a:fillRect/>
          </a:stretch>
        </p:blipFill>
        <p:spPr>
          <a:xfrm>
            <a:off x="0" y="0"/>
            <a:ext cx="9144000" cy="76200"/>
          </a:xfrm>
          <a:prstGeom prst="rect">
            <a:avLst/>
          </a:prstGeom>
        </p:spPr>
      </p:pic>
      <p:sp>
        <p:nvSpPr>
          <p:cNvPr id="5" name="Text 2">
            <a:extLst>
              <a:ext uri="{FF2B5EF4-FFF2-40B4-BE49-F238E27FC236}">
                <a16:creationId xmlns:a16="http://schemas.microsoft.com/office/drawing/2014/main" id="{20901065-6072-43B1-AE7E-3CBC75544688}"/>
              </a:ext>
            </a:extLst>
          </p:cNvPr>
          <p:cNvSpPr/>
          <p:nvPr/>
        </p:nvSpPr>
        <p:spPr>
          <a:xfrm>
            <a:off x="3886125" y="3284554"/>
            <a:ext cx="1143000" cy="38100"/>
          </a:xfrm>
          <a:prstGeom prst="rect">
            <a:avLst/>
          </a:prstGeom>
          <a:solidFill>
            <a:srgbClr val="FE4447"/>
          </a:solidFill>
          <a:ln/>
        </p:spPr>
        <p:txBody>
          <a:bodyPr wrap="square" rtlCol="0" anchor="ctr"/>
          <a:lstStyle/>
          <a:p>
            <a:pPr marL="0" indent="0">
              <a:buNone/>
            </a:pPr>
            <a:endParaRPr lang="en-US" dirty="0"/>
          </a:p>
        </p:txBody>
      </p:sp>
      <p:pic>
        <p:nvPicPr>
          <p:cNvPr id="8" name="Image 1" descr="/tmp/rasterized-gradient-068862e8.png">
            <a:extLst>
              <a:ext uri="{FF2B5EF4-FFF2-40B4-BE49-F238E27FC236}">
                <a16:creationId xmlns:a16="http://schemas.microsoft.com/office/drawing/2014/main" id="{98AA14F1-56AA-FB8A-A592-94563D96719B}"/>
              </a:ext>
            </a:extLst>
          </p:cNvPr>
          <p:cNvPicPr>
            <a:picLocks noChangeAspect="1"/>
          </p:cNvPicPr>
          <p:nvPr/>
        </p:nvPicPr>
        <p:blipFill>
          <a:blip r:embed="rId3"/>
          <a:stretch>
            <a:fillRect/>
          </a:stretch>
        </p:blipFill>
        <p:spPr>
          <a:xfrm>
            <a:off x="0" y="5067300"/>
            <a:ext cx="9144000" cy="76200"/>
          </a:xfrm>
          <a:prstGeom prst="rect">
            <a:avLst/>
          </a:prstGeom>
        </p:spPr>
      </p:pic>
      <p:sp>
        <p:nvSpPr>
          <p:cNvPr id="9" name="TextBox 8">
            <a:extLst>
              <a:ext uri="{FF2B5EF4-FFF2-40B4-BE49-F238E27FC236}">
                <a16:creationId xmlns:a16="http://schemas.microsoft.com/office/drawing/2014/main" id="{E27DFDA3-4F76-7F57-C7E2-D3C4743C2C78}"/>
              </a:ext>
            </a:extLst>
          </p:cNvPr>
          <p:cNvSpPr txBox="1"/>
          <p:nvPr/>
        </p:nvSpPr>
        <p:spPr>
          <a:xfrm>
            <a:off x="391746" y="1315633"/>
            <a:ext cx="8613461" cy="1658018"/>
          </a:xfrm>
          <a:prstGeom prst="rect">
            <a:avLst/>
          </a:prstGeom>
          <a:noFill/>
        </p:spPr>
        <p:txBody>
          <a:bodyPr wrap="square" rtlCol="0">
            <a:spAutoFit/>
          </a:bodyPr>
          <a:lstStyle/>
          <a:p>
            <a:pPr marL="139700" marR="0" lvl="0" indent="0" algn="l" defTabSz="914400" rtl="0" eaLnBrk="1" fontAlgn="auto" latinLnBrk="0" hangingPunct="1">
              <a:lnSpc>
                <a:spcPct val="115000"/>
              </a:lnSpc>
              <a:spcBef>
                <a:spcPts val="0"/>
              </a:spcBef>
              <a:spcAft>
                <a:spcPts val="0"/>
              </a:spcAft>
              <a:buClr>
                <a:srgbClr val="FFFFFF"/>
              </a:buClr>
              <a:buSzPts val="1400"/>
              <a:buFont typeface="Nunito Light"/>
              <a:buNone/>
              <a:tabLst/>
              <a:defRPr/>
            </a:pPr>
            <a:r>
              <a:rPr kumimoji="0" lang="en-GB" sz="1800" b="1" i="0" u="none" strike="noStrike" kern="0" cap="none" spc="0" normalizeH="0" baseline="0" noProof="0" dirty="0">
                <a:ln>
                  <a:noFill/>
                </a:ln>
                <a:solidFill>
                  <a:srgbClr val="132F49"/>
                </a:solidFill>
                <a:effectLst/>
                <a:uLnTx/>
                <a:uFillTx/>
                <a:latin typeface="Arial" panose="020B0604020202020204" pitchFamily="34" charset="0"/>
                <a:cs typeface="Arial" panose="020B0604020202020204" pitchFamily="34" charset="0"/>
                <a:sym typeface="DM Sans"/>
              </a:rPr>
              <a:t>Liam Wegimont</a:t>
            </a:r>
            <a:r>
              <a:rPr kumimoji="0" lang="en-GB" sz="1800" b="0" i="0" u="none" strike="noStrike" kern="0" cap="none" spc="0" normalizeH="0" baseline="0" noProof="0" dirty="0">
                <a:ln>
                  <a:noFill/>
                </a:ln>
                <a:solidFill>
                  <a:srgbClr val="132F49"/>
                </a:solidFill>
                <a:effectLst/>
                <a:uLnTx/>
                <a:uFillTx/>
                <a:latin typeface="Arial" panose="020B0604020202020204" pitchFamily="34" charset="0"/>
                <a:cs typeface="Arial" panose="020B0604020202020204" pitchFamily="34" charset="0"/>
                <a:sym typeface="DM Sans"/>
              </a:rPr>
              <a:t> - Executive Director, Global Education Network Europe (GENE)</a:t>
            </a:r>
          </a:p>
          <a:p>
            <a:pPr marL="139700" marR="0" lvl="0" indent="0" algn="l" defTabSz="914400" rtl="0" eaLnBrk="1" fontAlgn="auto" latinLnBrk="0" hangingPunct="1">
              <a:lnSpc>
                <a:spcPct val="115000"/>
              </a:lnSpc>
              <a:spcBef>
                <a:spcPts val="0"/>
              </a:spcBef>
              <a:spcAft>
                <a:spcPts val="0"/>
              </a:spcAft>
              <a:buClr>
                <a:srgbClr val="FFFFFF"/>
              </a:buClr>
              <a:buSzPts val="1400"/>
              <a:buFont typeface="Nunito Light"/>
              <a:buNone/>
              <a:tabLst/>
              <a:defRPr/>
            </a:pPr>
            <a:endParaRPr kumimoji="0" lang="en-GB" sz="1800" b="0" i="0" u="none" strike="noStrike" kern="0" cap="none" spc="0" normalizeH="0" baseline="0" noProof="0" dirty="0">
              <a:ln>
                <a:noFill/>
              </a:ln>
              <a:solidFill>
                <a:srgbClr val="132F49"/>
              </a:solidFill>
              <a:effectLst/>
              <a:uLnTx/>
              <a:uFillTx/>
              <a:latin typeface="Arial" panose="020B0604020202020204" pitchFamily="34" charset="0"/>
              <a:cs typeface="Arial" panose="020B0604020202020204" pitchFamily="34" charset="0"/>
              <a:sym typeface="DM Sans"/>
            </a:endParaRPr>
          </a:p>
          <a:p>
            <a:pPr marL="139700" marR="0" lvl="0" indent="0" algn="l" defTabSz="914400" rtl="0" eaLnBrk="1" fontAlgn="auto" latinLnBrk="0" hangingPunct="1">
              <a:lnSpc>
                <a:spcPct val="115000"/>
              </a:lnSpc>
              <a:spcBef>
                <a:spcPts val="0"/>
              </a:spcBef>
              <a:spcAft>
                <a:spcPts val="0"/>
              </a:spcAft>
              <a:buClr>
                <a:srgbClr val="FFFFFF"/>
              </a:buClr>
              <a:buSzPts val="1400"/>
              <a:buFont typeface="Nunito Light"/>
              <a:buNone/>
              <a:tabLst/>
              <a:defRPr/>
            </a:pPr>
            <a:r>
              <a:rPr kumimoji="0" lang="en-GB" sz="1800" b="1" i="0" u="none" strike="noStrike" kern="0" cap="none" spc="0" normalizeH="0" baseline="0" noProof="0" dirty="0">
                <a:ln>
                  <a:noFill/>
                </a:ln>
                <a:solidFill>
                  <a:srgbClr val="132F49"/>
                </a:solidFill>
                <a:effectLst/>
                <a:uLnTx/>
                <a:uFillTx/>
                <a:latin typeface="Arial" panose="020B0604020202020204" pitchFamily="34" charset="0"/>
                <a:cs typeface="Arial" panose="020B0604020202020204" pitchFamily="34" charset="0"/>
                <a:sym typeface="DM Sans"/>
              </a:rPr>
              <a:t>Lesley Emerson</a:t>
            </a:r>
            <a:r>
              <a:rPr kumimoji="0" lang="en-GB" sz="1800" b="0" i="0" u="none" strike="noStrike" kern="0" cap="none" spc="0" normalizeH="0" baseline="0" noProof="0" dirty="0">
                <a:ln>
                  <a:noFill/>
                </a:ln>
                <a:solidFill>
                  <a:srgbClr val="132F49"/>
                </a:solidFill>
                <a:effectLst/>
                <a:uLnTx/>
                <a:uFillTx/>
                <a:latin typeface="Arial" panose="020B0604020202020204" pitchFamily="34" charset="0"/>
                <a:cs typeface="Arial" panose="020B0604020202020204" pitchFamily="34" charset="0"/>
                <a:sym typeface="DM Sans"/>
              </a:rPr>
              <a:t> - Lecturer, Queen's University Belfast, Country Lead</a:t>
            </a:r>
          </a:p>
          <a:p>
            <a:pPr marL="139700" marR="0" lvl="0" indent="0" algn="l" defTabSz="914400" rtl="0" eaLnBrk="1" fontAlgn="auto" latinLnBrk="0" hangingPunct="1">
              <a:lnSpc>
                <a:spcPct val="115000"/>
              </a:lnSpc>
              <a:spcBef>
                <a:spcPts val="0"/>
              </a:spcBef>
              <a:spcAft>
                <a:spcPts val="0"/>
              </a:spcAft>
              <a:buClr>
                <a:srgbClr val="FFFFFF"/>
              </a:buClr>
              <a:buSzPts val="1400"/>
              <a:buFont typeface="Nunito Light"/>
              <a:buNone/>
              <a:tabLst/>
              <a:defRPr/>
            </a:pPr>
            <a:endParaRPr kumimoji="0" lang="en-GB" sz="1800" b="0" i="0" u="none" strike="noStrike" kern="0" cap="none" spc="0" normalizeH="0" baseline="0" noProof="0" dirty="0">
              <a:ln>
                <a:noFill/>
              </a:ln>
              <a:solidFill>
                <a:srgbClr val="132F49"/>
              </a:solidFill>
              <a:effectLst/>
              <a:uLnTx/>
              <a:uFillTx/>
              <a:latin typeface="Arial" panose="020B0604020202020204" pitchFamily="34" charset="0"/>
              <a:cs typeface="Arial" panose="020B0604020202020204" pitchFamily="34" charset="0"/>
              <a:sym typeface="DM Sans"/>
            </a:endParaRPr>
          </a:p>
          <a:p>
            <a:pPr marL="139700" marR="0" lvl="0" indent="0" algn="l" defTabSz="914400" rtl="0" eaLnBrk="1" fontAlgn="auto" latinLnBrk="0" hangingPunct="1">
              <a:lnSpc>
                <a:spcPct val="115000"/>
              </a:lnSpc>
              <a:spcBef>
                <a:spcPts val="0"/>
              </a:spcBef>
              <a:spcAft>
                <a:spcPts val="0"/>
              </a:spcAft>
              <a:buClr>
                <a:srgbClr val="FFFFFF"/>
              </a:buClr>
              <a:buSzPts val="1400"/>
              <a:buFont typeface="Nunito Light"/>
              <a:buNone/>
              <a:tabLst/>
              <a:defRPr/>
            </a:pPr>
            <a:r>
              <a:rPr kumimoji="0" lang="en-GB" sz="1800" b="1" i="0" u="none" strike="noStrike" kern="0" cap="none" spc="0" normalizeH="0" baseline="0" noProof="0" dirty="0">
                <a:ln>
                  <a:noFill/>
                </a:ln>
                <a:solidFill>
                  <a:srgbClr val="132F49"/>
                </a:solidFill>
                <a:effectLst/>
                <a:uLnTx/>
                <a:uFillTx/>
                <a:latin typeface="Arial" panose="020B0604020202020204" pitchFamily="34" charset="0"/>
                <a:cs typeface="Arial" panose="020B0604020202020204" pitchFamily="34" charset="0"/>
                <a:sym typeface="DM Sans"/>
              </a:rPr>
              <a:t>Charlotte Dwyer</a:t>
            </a:r>
            <a:r>
              <a:rPr kumimoji="0" lang="en-GB" sz="1800" b="0" i="0" u="none" strike="noStrike" kern="0" cap="none" spc="0" normalizeH="0" baseline="0" noProof="0" dirty="0">
                <a:ln>
                  <a:noFill/>
                </a:ln>
                <a:solidFill>
                  <a:srgbClr val="132F49"/>
                </a:solidFill>
                <a:effectLst/>
                <a:uLnTx/>
                <a:uFillTx/>
                <a:latin typeface="Arial" panose="020B0604020202020204" pitchFamily="34" charset="0"/>
                <a:cs typeface="Arial" panose="020B0604020202020204" pitchFamily="34" charset="0"/>
                <a:sym typeface="DM Sans"/>
              </a:rPr>
              <a:t> - Director, ScotDec Development Education Centre</a:t>
            </a:r>
          </a:p>
        </p:txBody>
      </p:sp>
      <p:sp>
        <p:nvSpPr>
          <p:cNvPr id="10" name="TextBox 9">
            <a:extLst>
              <a:ext uri="{FF2B5EF4-FFF2-40B4-BE49-F238E27FC236}">
                <a16:creationId xmlns:a16="http://schemas.microsoft.com/office/drawing/2014/main" id="{10BBA566-D308-796B-5C3B-09028BEAC40D}"/>
              </a:ext>
            </a:extLst>
          </p:cNvPr>
          <p:cNvSpPr txBox="1"/>
          <p:nvPr/>
        </p:nvSpPr>
        <p:spPr>
          <a:xfrm>
            <a:off x="624423" y="3780064"/>
            <a:ext cx="7988898" cy="770147"/>
          </a:xfrm>
          <a:prstGeom prst="rect">
            <a:avLst/>
          </a:prstGeom>
          <a:noFill/>
        </p:spPr>
        <p:txBody>
          <a:bodyPr wrap="square" rtlCol="0">
            <a:spAutoFit/>
          </a:bodyPr>
          <a:lstStyle/>
          <a:p>
            <a:pPr marL="139700" marR="0" lvl="0" indent="0" algn="l" defTabSz="914400" rtl="0" eaLnBrk="1" fontAlgn="auto" latinLnBrk="0" hangingPunct="1">
              <a:lnSpc>
                <a:spcPct val="115000"/>
              </a:lnSpc>
              <a:spcBef>
                <a:spcPts val="0"/>
              </a:spcBef>
              <a:spcAft>
                <a:spcPts val="0"/>
              </a:spcAft>
              <a:buClr>
                <a:srgbClr val="FFFFFF"/>
              </a:buClr>
              <a:buSzPts val="1400"/>
              <a:buFont typeface="Nunito Light"/>
              <a:buNone/>
              <a:tabLst/>
              <a:defRPr/>
            </a:pPr>
            <a:r>
              <a:rPr lang="en-GB" sz="1800" b="1" dirty="0">
                <a:solidFill>
                  <a:srgbClr val="1F4E79"/>
                </a:solidFill>
                <a:sym typeface="DM Sans"/>
              </a:rPr>
              <a:t>Moderator:</a:t>
            </a:r>
            <a:r>
              <a:rPr kumimoji="0" lang="en-GB" sz="2000" b="0" i="0" u="none" strike="noStrike" kern="0" cap="none" spc="0" normalizeH="0" baseline="0" noProof="0" dirty="0">
                <a:ln>
                  <a:noFill/>
                </a:ln>
                <a:solidFill>
                  <a:srgbClr val="132F49"/>
                </a:solidFill>
                <a:effectLst/>
                <a:uLnTx/>
                <a:uFillTx/>
                <a:latin typeface="Arial" panose="020B0604020202020204" pitchFamily="34" charset="0"/>
                <a:cs typeface="Arial" panose="020B0604020202020204" pitchFamily="34" charset="0"/>
                <a:sym typeface="DM Sans"/>
              </a:rPr>
              <a:t> </a:t>
            </a:r>
            <a:r>
              <a:rPr kumimoji="0" lang="en-GB" sz="2000" b="1" i="0" u="none" strike="noStrike" kern="0" cap="none" spc="0" normalizeH="0" baseline="0" noProof="0" dirty="0">
                <a:ln>
                  <a:noFill/>
                </a:ln>
                <a:solidFill>
                  <a:srgbClr val="132F49"/>
                </a:solidFill>
                <a:effectLst/>
                <a:uLnTx/>
                <a:uFillTx/>
                <a:latin typeface="Arial" panose="020B0604020202020204" pitchFamily="34" charset="0"/>
                <a:cs typeface="Arial" panose="020B0604020202020204" pitchFamily="34" charset="0"/>
                <a:sym typeface="DM Sans"/>
              </a:rPr>
              <a:t>Bobby McCormack</a:t>
            </a:r>
            <a:r>
              <a:rPr kumimoji="0" lang="en-GB" sz="2000" b="0" i="0" u="none" strike="noStrike" kern="0" cap="none" spc="0" normalizeH="0" baseline="0" noProof="0" dirty="0">
                <a:ln>
                  <a:noFill/>
                </a:ln>
                <a:solidFill>
                  <a:srgbClr val="132F49"/>
                </a:solidFill>
                <a:effectLst/>
                <a:uLnTx/>
                <a:uFillTx/>
                <a:latin typeface="Arial" panose="020B0604020202020204" pitchFamily="34" charset="0"/>
                <a:cs typeface="Arial" panose="020B0604020202020204" pitchFamily="34" charset="0"/>
                <a:sym typeface="DM Sans"/>
              </a:rPr>
              <a:t>, CEO, Development Perspectives, and Chairperson of IDEA</a:t>
            </a:r>
          </a:p>
        </p:txBody>
      </p:sp>
      <p:pic>
        <p:nvPicPr>
          <p:cNvPr id="11" name="Picture 10">
            <a:extLst>
              <a:ext uri="{FF2B5EF4-FFF2-40B4-BE49-F238E27FC236}">
                <a16:creationId xmlns:a16="http://schemas.microsoft.com/office/drawing/2014/main" id="{0AEA31E3-108B-D2E6-86B1-F2FB01FB706E}"/>
              </a:ext>
            </a:extLst>
          </p:cNvPr>
          <p:cNvPicPr>
            <a:picLocks noChangeAspect="1"/>
          </p:cNvPicPr>
          <p:nvPr/>
        </p:nvPicPr>
        <p:blipFill>
          <a:blip r:embed="rId4"/>
          <a:stretch>
            <a:fillRect/>
          </a:stretch>
        </p:blipFill>
        <p:spPr>
          <a:xfrm>
            <a:off x="330583" y="316918"/>
            <a:ext cx="7895004" cy="963251"/>
          </a:xfrm>
          <a:prstGeom prst="rect">
            <a:avLst/>
          </a:prstGeom>
        </p:spPr>
      </p:pic>
    </p:spTree>
    <p:extLst>
      <p:ext uri="{BB962C8B-B14F-4D97-AF65-F5344CB8AC3E}">
        <p14:creationId xmlns:p14="http://schemas.microsoft.com/office/powerpoint/2010/main" val="229126045"/>
      </p:ext>
    </p:extLst>
  </p:cSld>
  <p:clrMapOvr>
    <a:masterClrMapping/>
  </p:clrMapOvr>
</p:sld>
</file>

<file path=ppt/theme/theme1.xml><?xml version="1.0" encoding="utf-8"?>
<a:theme xmlns:a="http://schemas.openxmlformats.org/drawingml/2006/main" name="Global Citizenship and Social Responsibility - German - 9th Grade by Slidesgo">
  <a:themeElements>
    <a:clrScheme name="Simple Light">
      <a:dk1>
        <a:srgbClr val="132F49"/>
      </a:dk1>
      <a:lt1>
        <a:srgbClr val="C5F0EC"/>
      </a:lt1>
      <a:dk2>
        <a:srgbClr val="ADE7E2"/>
      </a:dk2>
      <a:lt2>
        <a:srgbClr val="EC6199"/>
      </a:lt2>
      <a:accent1>
        <a:srgbClr val="EF8E35"/>
      </a:accent1>
      <a:accent2>
        <a:srgbClr val="08A4D1"/>
      </a:accent2>
      <a:accent3>
        <a:srgbClr val="00EDBE"/>
      </a:accent3>
      <a:accent4>
        <a:srgbClr val="EC662D"/>
      </a:accent4>
      <a:accent5>
        <a:srgbClr val="0071B0"/>
      </a:accent5>
      <a:accent6>
        <a:srgbClr val="FFFFFF"/>
      </a:accent6>
      <a:hlink>
        <a:srgbClr val="132F4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0E66E9E8ADAF41AA7A77F664AAF2DA" ma:contentTypeVersion="20" ma:contentTypeDescription="Create a new document." ma:contentTypeScope="" ma:versionID="d6b182d173e5db4ec8a0f6d32b23c1ae">
  <xsd:schema xmlns:xsd="http://www.w3.org/2001/XMLSchema" xmlns:xs="http://www.w3.org/2001/XMLSchema" xmlns:p="http://schemas.microsoft.com/office/2006/metadata/properties" xmlns:ns2="9414fc17-b1b7-4c2d-b752-58daaccefe1f" xmlns:ns3="185a616b-0edc-4643-923a-c34ee578bfc8" targetNamespace="http://schemas.microsoft.com/office/2006/metadata/properties" ma:root="true" ma:fieldsID="d6fe4b14f5273df6a7d00eb3b146dc50" ns2:_="" ns3:_="">
    <xsd:import namespace="9414fc17-b1b7-4c2d-b752-58daaccefe1f"/>
    <xsd:import namespace="185a616b-0edc-4643-923a-c34ee578bfc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3:TaxCatchAll" minOccurs="0"/>
                <xsd:element ref="ns2:lcf76f155ced4ddcb4097134ff3c332f"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14fc17-b1b7-4c2d-b752-58daaccefe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a0b2a2-40d6-4e5d-b5fd-ec3bc7c0e0d1"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85a616b-0edc-4643-923a-c34ee578bfc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8c67697b-b4c2-4d23-9ca6-318676c836c8}" ma:internalName="TaxCatchAll" ma:showField="CatchAllData" ma:web="185a616b-0edc-4643-923a-c34ee578bf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85a616b-0edc-4643-923a-c34ee578bfc8" xsi:nil="true"/>
    <lcf76f155ced4ddcb4097134ff3c332f xmlns="9414fc17-b1b7-4c2d-b752-58daaccefe1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2FD08D5-CE0D-437C-A641-5FD6DF8659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14fc17-b1b7-4c2d-b752-58daaccefe1f"/>
    <ds:schemaRef ds:uri="185a616b-0edc-4643-923a-c34ee578b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E2AC8A1-556E-499C-9C38-7A72BE2677FB}">
  <ds:schemaRefs>
    <ds:schemaRef ds:uri="http://schemas.microsoft.com/sharepoint/v3/contenttype/forms"/>
  </ds:schemaRefs>
</ds:datastoreItem>
</file>

<file path=customXml/itemProps3.xml><?xml version="1.0" encoding="utf-8"?>
<ds:datastoreItem xmlns:ds="http://schemas.openxmlformats.org/officeDocument/2006/customXml" ds:itemID="{86CA7472-D9A9-4AC6-91A1-D8DB6A4ABE69}">
  <ds:schemaRefs>
    <ds:schemaRef ds:uri="9414fc17-b1b7-4c2d-b752-58daaccefe1f"/>
    <ds:schemaRef ds:uri="http://purl.org/dc/elements/1.1/"/>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185a616b-0edc-4643-923a-c34ee578bfc8"/>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2033</TotalTime>
  <Words>1586</Words>
  <Application>Microsoft Office PowerPoint</Application>
  <PresentationFormat>On-screen Show (16:9)</PresentationFormat>
  <Paragraphs>157</Paragraphs>
  <Slides>18</Slides>
  <Notes>10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Global Citizenship and Social Responsibility - German - 9th Grade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Panel Discussion Reflections</vt:lpstr>
      <vt:lpstr>Moving from what we’ve learned to                     what matters most moving forward</vt:lpstr>
      <vt:lpstr>Prioritising Identified Barriers</vt:lpstr>
      <vt:lpstr>Prioritising Identified Barriers each person has 3 votes</vt:lpstr>
      <vt:lpstr>Strategic Opportunity Ranking</vt:lpstr>
      <vt:lpstr>Strategic Opportunity Ranking</vt:lpstr>
      <vt:lpstr>Next Steps: 9 December, Online, 11-1 PM</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rosie murray</dc:creator>
  <cp:lastModifiedBy>Suzie Cahn</cp:lastModifiedBy>
  <cp:revision>53</cp:revision>
  <cp:lastPrinted>2025-11-06T09:25:24Z</cp:lastPrinted>
  <dcterms:modified xsi:type="dcterms:W3CDTF">2025-12-04T11:39:49Z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0x010100A00E66E9E8ADAF41AA7A77F664AAF2DA</vt:lpwstr>
  </property>
  <property fmtid="{D5CDD505-2E9C-101B-9397-08002B2CF9AE}" pid="3" name="MediaServiceImageTags">
    <vt:lpwstr/>
  </property>
</Properties>
</file>